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673" r:id="rId2"/>
    <p:sldId id="1538" r:id="rId3"/>
    <p:sldId id="1543" r:id="rId4"/>
    <p:sldId id="1572" r:id="rId5"/>
    <p:sldId id="1474" r:id="rId6"/>
    <p:sldId id="1540" r:id="rId7"/>
    <p:sldId id="1541" r:id="rId8"/>
    <p:sldId id="1462" r:id="rId9"/>
    <p:sldId id="1460" r:id="rId10"/>
    <p:sldId id="1574" r:id="rId11"/>
    <p:sldId id="1415" r:id="rId12"/>
    <p:sldId id="1472" r:id="rId13"/>
    <p:sldId id="1414" r:id="rId14"/>
    <p:sldId id="1431" r:id="rId15"/>
    <p:sldId id="1465" r:id="rId16"/>
    <p:sldId id="1468" r:id="rId17"/>
    <p:sldId id="1578" r:id="rId18"/>
    <p:sldId id="1577" r:id="rId19"/>
    <p:sldId id="1471" r:id="rId20"/>
    <p:sldId id="1457" r:id="rId21"/>
    <p:sldId id="1479" r:id="rId22"/>
    <p:sldId id="1483" r:id="rId23"/>
    <p:sldId id="1480" r:id="rId24"/>
    <p:sldId id="1428" r:id="rId25"/>
    <p:sldId id="1545" r:id="rId26"/>
    <p:sldId id="1567" r:id="rId27"/>
    <p:sldId id="1569" r:id="rId28"/>
    <p:sldId id="1570" r:id="rId29"/>
    <p:sldId id="1571" r:id="rId30"/>
    <p:sldId id="1551" r:id="rId31"/>
    <p:sldId id="1552" r:id="rId32"/>
    <p:sldId id="1553" r:id="rId33"/>
    <p:sldId id="1554" r:id="rId34"/>
    <p:sldId id="1555" r:id="rId35"/>
    <p:sldId id="1556" r:id="rId36"/>
    <p:sldId id="1557" r:id="rId37"/>
    <p:sldId id="1558" r:id="rId38"/>
    <p:sldId id="1559" r:id="rId39"/>
    <p:sldId id="1560" r:id="rId40"/>
    <p:sldId id="1561" r:id="rId41"/>
    <p:sldId id="1562" r:id="rId42"/>
    <p:sldId id="1563" r:id="rId43"/>
    <p:sldId id="1564" r:id="rId44"/>
    <p:sldId id="1565" r:id="rId45"/>
    <p:sldId id="1566" r:id="rId46"/>
    <p:sldId id="67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125213-4C20-3980-51DB-1D4705483B0D}" name="Ropitault, Tanguy (IntlAssoc)" initials="R(" userId="S::tnr1@nist.gov::9d4700a9-f0c0-4dd6-9e34-27016b2d2558" providerId="AD"/>
  <p188:author id="{BD780D5C-5AD2-6F40-51C7-C68547661CEF}" name="Ropitault, Tanguy (IntlAssoc)" initials="RT(" userId="S::tnr1@NIST.GOV::9d4700a9-f0c0-4dd6-9e34-27016b2d255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3830"/>
    <a:srgbClr val="181816"/>
    <a:srgbClr val="DE9C8E"/>
    <a:srgbClr val="5B9BD5"/>
    <a:srgbClr val="006400"/>
    <a:srgbClr val="9600FF"/>
    <a:srgbClr val="3C86F6"/>
    <a:srgbClr val="193968"/>
    <a:srgbClr val="5E8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4A07F-8C91-4ADB-B863-82B7F0EB8BC7}" v="1" dt="2023-05-23T14:14:40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ndino, Steve (IntlAssoc)" userId="0c554642-0bce-4f48-a335-9a098d4b356f" providerId="ADAL" clId="{2FA4A07F-8C91-4ADB-B863-82B7F0EB8BC7}"/>
    <pc:docChg chg="undo custSel modSld modMainMaster">
      <pc:chgData name="Blandino, Steve (IntlAssoc)" userId="0c554642-0bce-4f48-a335-9a098d4b356f" providerId="ADAL" clId="{2FA4A07F-8C91-4ADB-B863-82B7F0EB8BC7}" dt="2023-05-23T18:54:17.374" v="151" actId="1076"/>
      <pc:docMkLst>
        <pc:docMk/>
      </pc:docMkLst>
      <pc:sldChg chg="addSp modSp mod">
        <pc:chgData name="Blandino, Steve (IntlAssoc)" userId="0c554642-0bce-4f48-a335-9a098d4b356f" providerId="ADAL" clId="{2FA4A07F-8C91-4ADB-B863-82B7F0EB8BC7}" dt="2023-05-23T14:16:46.379" v="69" actId="207"/>
        <pc:sldMkLst>
          <pc:docMk/>
          <pc:sldMk cId="4015587511" sldId="1414"/>
        </pc:sldMkLst>
        <pc:spChg chg="add mod">
          <ac:chgData name="Blandino, Steve (IntlAssoc)" userId="0c554642-0bce-4f48-a335-9a098d4b356f" providerId="ADAL" clId="{2FA4A07F-8C91-4ADB-B863-82B7F0EB8BC7}" dt="2023-05-23T14:16:17.562" v="67" actId="208"/>
          <ac:spMkLst>
            <pc:docMk/>
            <pc:sldMk cId="4015587511" sldId="1414"/>
            <ac:spMk id="3" creationId="{C6848235-ACDF-FE0D-9956-84AA84B09ECD}"/>
          </ac:spMkLst>
        </pc:spChg>
        <pc:spChg chg="add mod">
          <ac:chgData name="Blandino, Steve (IntlAssoc)" userId="0c554642-0bce-4f48-a335-9a098d4b356f" providerId="ADAL" clId="{2FA4A07F-8C91-4ADB-B863-82B7F0EB8BC7}" dt="2023-05-23T14:16:46.379" v="69" actId="207"/>
          <ac:spMkLst>
            <pc:docMk/>
            <pc:sldMk cId="4015587511" sldId="1414"/>
            <ac:spMk id="5" creationId="{D6E77BFD-4AD7-ADC6-4FCF-4F49F5F37AEB}"/>
          </ac:spMkLst>
        </pc:spChg>
        <pc:spChg chg="add mod">
          <ac:chgData name="Blandino, Steve (IntlAssoc)" userId="0c554642-0bce-4f48-a335-9a098d4b356f" providerId="ADAL" clId="{2FA4A07F-8C91-4ADB-B863-82B7F0EB8BC7}" dt="2023-05-23T14:15:38.425" v="65" actId="208"/>
          <ac:spMkLst>
            <pc:docMk/>
            <pc:sldMk cId="4015587511" sldId="1414"/>
            <ac:spMk id="6" creationId="{42EBC4C3-1572-1036-185A-3B721558C128}"/>
          </ac:spMkLst>
        </pc:spChg>
      </pc:sldChg>
      <pc:sldChg chg="delSp modSp mod">
        <pc:chgData name="Blandino, Steve (IntlAssoc)" userId="0c554642-0bce-4f48-a335-9a098d4b356f" providerId="ADAL" clId="{2FA4A07F-8C91-4ADB-B863-82B7F0EB8BC7}" dt="2023-05-23T14:17:35.280" v="82" actId="14100"/>
        <pc:sldMkLst>
          <pc:docMk/>
          <pc:sldMk cId="4191449028" sldId="1428"/>
        </pc:sldMkLst>
        <pc:spChg chg="mod">
          <ac:chgData name="Blandino, Steve (IntlAssoc)" userId="0c554642-0bce-4f48-a335-9a098d4b356f" providerId="ADAL" clId="{2FA4A07F-8C91-4ADB-B863-82B7F0EB8BC7}" dt="2023-05-23T14:17:30.769" v="81" actId="20577"/>
          <ac:spMkLst>
            <pc:docMk/>
            <pc:sldMk cId="4191449028" sldId="1428"/>
            <ac:spMk id="2" creationId="{D22709F0-17BA-4BF9-8978-735A0206FF27}"/>
          </ac:spMkLst>
        </pc:spChg>
        <pc:spChg chg="mod">
          <ac:chgData name="Blandino, Steve (IntlAssoc)" userId="0c554642-0bce-4f48-a335-9a098d4b356f" providerId="ADAL" clId="{2FA4A07F-8C91-4ADB-B863-82B7F0EB8BC7}" dt="2023-05-23T14:17:35.280" v="82" actId="14100"/>
          <ac:spMkLst>
            <pc:docMk/>
            <pc:sldMk cId="4191449028" sldId="1428"/>
            <ac:spMk id="3" creationId="{F87D35E6-65CC-41C4-9360-1BC5469032BD}"/>
          </ac:spMkLst>
        </pc:spChg>
        <pc:grpChg chg="del">
          <ac:chgData name="Blandino, Steve (IntlAssoc)" userId="0c554642-0bce-4f48-a335-9a098d4b356f" providerId="ADAL" clId="{2FA4A07F-8C91-4ADB-B863-82B7F0EB8BC7}" dt="2023-05-23T14:17:22.830" v="71" actId="478"/>
          <ac:grpSpMkLst>
            <pc:docMk/>
            <pc:sldMk cId="4191449028" sldId="1428"/>
            <ac:grpSpMk id="11" creationId="{B1CBCF81-A6C7-49A0-BF2D-8485F0A0EC77}"/>
          </ac:grpSpMkLst>
        </pc:grpChg>
      </pc:sldChg>
      <pc:sldChg chg="addSp delSp modSp mod">
        <pc:chgData name="Blandino, Steve (IntlAssoc)" userId="0c554642-0bce-4f48-a335-9a098d4b356f" providerId="ADAL" clId="{2FA4A07F-8C91-4ADB-B863-82B7F0EB8BC7}" dt="2023-05-23T18:54:17.374" v="151" actId="1076"/>
        <pc:sldMkLst>
          <pc:docMk/>
          <pc:sldMk cId="2654823193" sldId="1545"/>
        </pc:sldMkLst>
        <pc:spChg chg="add del">
          <ac:chgData name="Blandino, Steve (IntlAssoc)" userId="0c554642-0bce-4f48-a335-9a098d4b356f" providerId="ADAL" clId="{2FA4A07F-8C91-4ADB-B863-82B7F0EB8BC7}" dt="2023-05-23T18:53:01.417" v="84" actId="22"/>
          <ac:spMkLst>
            <pc:docMk/>
            <pc:sldMk cId="2654823193" sldId="1545"/>
            <ac:spMk id="4" creationId="{160AA46B-F78C-3F40-FBD1-28683F325947}"/>
          </ac:spMkLst>
        </pc:spChg>
        <pc:spChg chg="add mod">
          <ac:chgData name="Blandino, Steve (IntlAssoc)" userId="0c554642-0bce-4f48-a335-9a098d4b356f" providerId="ADAL" clId="{2FA4A07F-8C91-4ADB-B863-82B7F0EB8BC7}" dt="2023-05-23T18:54:17.374" v="151" actId="1076"/>
          <ac:spMkLst>
            <pc:docMk/>
            <pc:sldMk cId="2654823193" sldId="1545"/>
            <ac:spMk id="6" creationId="{3BA628E7-C89C-4136-51B0-102A7D2EC02D}"/>
          </ac:spMkLst>
        </pc:spChg>
      </pc:sldChg>
      <pc:sldMasterChg chg="delSldLayout modSldLayout">
        <pc:chgData name="Blandino, Steve (IntlAssoc)" userId="0c554642-0bce-4f48-a335-9a098d4b356f" providerId="ADAL" clId="{2FA4A07F-8C91-4ADB-B863-82B7F0EB8BC7}" dt="2023-05-23T14:13:58.705" v="48" actId="2696"/>
        <pc:sldMasterMkLst>
          <pc:docMk/>
          <pc:sldMasterMk cId="60535924" sldId="2147483648"/>
        </pc:sldMasterMkLst>
        <pc:sldLayoutChg chg="delSp mod">
          <pc:chgData name="Blandino, Steve (IntlAssoc)" userId="0c554642-0bce-4f48-a335-9a098d4b356f" providerId="ADAL" clId="{2FA4A07F-8C91-4ADB-B863-82B7F0EB8BC7}" dt="2023-05-23T14:13:11.015" v="1" actId="478"/>
          <pc:sldLayoutMkLst>
            <pc:docMk/>
            <pc:sldMasterMk cId="60535924" sldId="2147483648"/>
            <pc:sldLayoutMk cId="258147385" sldId="2147483653"/>
          </pc:sldLayoutMkLst>
          <pc:picChg chg="del">
            <ac:chgData name="Blandino, Steve (IntlAssoc)" userId="0c554642-0bce-4f48-a335-9a098d4b356f" providerId="ADAL" clId="{2FA4A07F-8C91-4ADB-B863-82B7F0EB8BC7}" dt="2023-05-23T14:13:10.454" v="0" actId="478"/>
            <ac:picMkLst>
              <pc:docMk/>
              <pc:sldMasterMk cId="60535924" sldId="2147483648"/>
              <pc:sldLayoutMk cId="258147385" sldId="2147483653"/>
              <ac:picMk id="4" creationId="{9D416102-6B84-1BA5-557D-F3E999D6E151}"/>
            </ac:picMkLst>
          </pc:picChg>
          <pc:picChg chg="del">
            <ac:chgData name="Blandino, Steve (IntlAssoc)" userId="0c554642-0bce-4f48-a335-9a098d4b356f" providerId="ADAL" clId="{2FA4A07F-8C91-4ADB-B863-82B7F0EB8BC7}" dt="2023-05-23T14:13:11.015" v="1" actId="478"/>
            <ac:picMkLst>
              <pc:docMk/>
              <pc:sldMasterMk cId="60535924" sldId="2147483648"/>
              <pc:sldLayoutMk cId="258147385" sldId="2147483653"/>
              <ac:picMk id="5" creationId="{3170109D-EF2A-01E4-4E8E-4B3DD5A4ABB1}"/>
            </ac:picMkLst>
          </pc:picChg>
        </pc:sldLayoutChg>
        <pc:sldLayoutChg chg="delSp mod">
          <pc:chgData name="Blandino, Steve (IntlAssoc)" userId="0c554642-0bce-4f48-a335-9a098d4b356f" providerId="ADAL" clId="{2FA4A07F-8C91-4ADB-B863-82B7F0EB8BC7}" dt="2023-05-23T14:13:13.487" v="3" actId="478"/>
          <pc:sldLayoutMkLst>
            <pc:docMk/>
            <pc:sldMasterMk cId="60535924" sldId="2147483648"/>
            <pc:sldLayoutMk cId="2927741525" sldId="2147483654"/>
          </pc:sldLayoutMkLst>
          <pc:picChg chg="del">
            <ac:chgData name="Blandino, Steve (IntlAssoc)" userId="0c554642-0bce-4f48-a335-9a098d4b356f" providerId="ADAL" clId="{2FA4A07F-8C91-4ADB-B863-82B7F0EB8BC7}" dt="2023-05-23T14:13:12.837" v="2" actId="478"/>
            <ac:picMkLst>
              <pc:docMk/>
              <pc:sldMasterMk cId="60535924" sldId="2147483648"/>
              <pc:sldLayoutMk cId="2927741525" sldId="2147483654"/>
              <ac:picMk id="4" creationId="{4EAA58F2-457D-AD4C-83AF-EEF8982DACD0}"/>
            </ac:picMkLst>
          </pc:picChg>
          <pc:picChg chg="del">
            <ac:chgData name="Blandino, Steve (IntlAssoc)" userId="0c554642-0bce-4f48-a335-9a098d4b356f" providerId="ADAL" clId="{2FA4A07F-8C91-4ADB-B863-82B7F0EB8BC7}" dt="2023-05-23T14:13:13.487" v="3" actId="478"/>
            <ac:picMkLst>
              <pc:docMk/>
              <pc:sldMasterMk cId="60535924" sldId="2147483648"/>
              <pc:sldLayoutMk cId="2927741525" sldId="2147483654"/>
              <ac:picMk id="5" creationId="{1FB8393D-24BD-75C7-2C17-5AB719E0AD3E}"/>
            </ac:picMkLst>
          </pc:picChg>
        </pc:sldLayoutChg>
        <pc:sldLayoutChg chg="delSp mod">
          <pc:chgData name="Blandino, Steve (IntlAssoc)" userId="0c554642-0bce-4f48-a335-9a098d4b356f" providerId="ADAL" clId="{2FA4A07F-8C91-4ADB-B863-82B7F0EB8BC7}" dt="2023-05-23T14:13:15.723" v="5" actId="478"/>
          <pc:sldLayoutMkLst>
            <pc:docMk/>
            <pc:sldMasterMk cId="60535924" sldId="2147483648"/>
            <pc:sldLayoutMk cId="833632589" sldId="2147483655"/>
          </pc:sldLayoutMkLst>
          <pc:picChg chg="del">
            <ac:chgData name="Blandino, Steve (IntlAssoc)" userId="0c554642-0bce-4f48-a335-9a098d4b356f" providerId="ADAL" clId="{2FA4A07F-8C91-4ADB-B863-82B7F0EB8BC7}" dt="2023-05-23T14:13:15.028" v="4" actId="478"/>
            <ac:picMkLst>
              <pc:docMk/>
              <pc:sldMasterMk cId="60535924" sldId="2147483648"/>
              <pc:sldLayoutMk cId="833632589" sldId="2147483655"/>
              <ac:picMk id="3" creationId="{0B6758C3-F3D4-EAD2-BE0C-3E9F2327E2BD}"/>
            </ac:picMkLst>
          </pc:picChg>
          <pc:picChg chg="del">
            <ac:chgData name="Blandino, Steve (IntlAssoc)" userId="0c554642-0bce-4f48-a335-9a098d4b356f" providerId="ADAL" clId="{2FA4A07F-8C91-4ADB-B863-82B7F0EB8BC7}" dt="2023-05-23T14:13:15.723" v="5" actId="478"/>
            <ac:picMkLst>
              <pc:docMk/>
              <pc:sldMasterMk cId="60535924" sldId="2147483648"/>
              <pc:sldLayoutMk cId="833632589" sldId="2147483655"/>
              <ac:picMk id="8" creationId="{5E994910-5262-5AEB-7410-2D704100DDCF}"/>
            </ac:picMkLst>
          </pc:picChg>
        </pc:sldLayoutChg>
        <pc:sldLayoutChg chg="delSp del mod">
          <pc:chgData name="Blandino, Steve (IntlAssoc)" userId="0c554642-0bce-4f48-a335-9a098d4b356f" providerId="ADAL" clId="{2FA4A07F-8C91-4ADB-B863-82B7F0EB8BC7}" dt="2023-05-23T14:13:58.695" v="44" actId="2696"/>
          <pc:sldLayoutMkLst>
            <pc:docMk/>
            <pc:sldMasterMk cId="60535924" sldId="2147483648"/>
            <pc:sldLayoutMk cId="771027161" sldId="2147483660"/>
          </pc:sldLayoutMkLst>
          <pc:picChg chg="del">
            <ac:chgData name="Blandino, Steve (IntlAssoc)" userId="0c554642-0bce-4f48-a335-9a098d4b356f" providerId="ADAL" clId="{2FA4A07F-8C91-4ADB-B863-82B7F0EB8BC7}" dt="2023-05-23T14:13:35.290" v="14" actId="478"/>
            <ac:picMkLst>
              <pc:docMk/>
              <pc:sldMasterMk cId="60535924" sldId="2147483648"/>
              <pc:sldLayoutMk cId="771027161" sldId="2147483660"/>
              <ac:picMk id="10" creationId="{C55B0418-EA3E-F444-BA50-493E538C475E}"/>
            </ac:picMkLst>
          </pc:picChg>
        </pc:sldLayoutChg>
        <pc:sldLayoutChg chg="delSp del mod">
          <pc:chgData name="Blandino, Steve (IntlAssoc)" userId="0c554642-0bce-4f48-a335-9a098d4b356f" providerId="ADAL" clId="{2FA4A07F-8C91-4ADB-B863-82B7F0EB8BC7}" dt="2023-05-23T14:13:58.697" v="45" actId="2696"/>
          <pc:sldLayoutMkLst>
            <pc:docMk/>
            <pc:sldMasterMk cId="60535924" sldId="2147483648"/>
            <pc:sldLayoutMk cId="2622539694" sldId="2147483661"/>
          </pc:sldLayoutMkLst>
          <pc:picChg chg="del">
            <ac:chgData name="Blandino, Steve (IntlAssoc)" userId="0c554642-0bce-4f48-a335-9a098d4b356f" providerId="ADAL" clId="{2FA4A07F-8C91-4ADB-B863-82B7F0EB8BC7}" dt="2023-05-23T14:13:38.363" v="15" actId="478"/>
            <ac:picMkLst>
              <pc:docMk/>
              <pc:sldMasterMk cId="60535924" sldId="2147483648"/>
              <pc:sldLayoutMk cId="2622539694" sldId="2147483661"/>
              <ac:picMk id="19" creationId="{CAD91200-3642-8946-A772-E48D2472F965}"/>
            </ac:picMkLst>
          </pc:picChg>
        </pc:sldLayoutChg>
        <pc:sldLayoutChg chg="delSp del mod">
          <pc:chgData name="Blandino, Steve (IntlAssoc)" userId="0c554642-0bce-4f48-a335-9a098d4b356f" providerId="ADAL" clId="{2FA4A07F-8C91-4ADB-B863-82B7F0EB8BC7}" dt="2023-05-23T14:13:58.699" v="46" actId="2696"/>
          <pc:sldLayoutMkLst>
            <pc:docMk/>
            <pc:sldMasterMk cId="60535924" sldId="2147483648"/>
            <pc:sldLayoutMk cId="3585909165" sldId="2147483662"/>
          </pc:sldLayoutMkLst>
          <pc:picChg chg="del">
            <ac:chgData name="Blandino, Steve (IntlAssoc)" userId="0c554642-0bce-4f48-a335-9a098d4b356f" providerId="ADAL" clId="{2FA4A07F-8C91-4ADB-B863-82B7F0EB8BC7}" dt="2023-05-23T14:13:40.664" v="16" actId="478"/>
            <ac:picMkLst>
              <pc:docMk/>
              <pc:sldMasterMk cId="60535924" sldId="2147483648"/>
              <pc:sldLayoutMk cId="3585909165" sldId="2147483662"/>
              <ac:picMk id="10" creationId="{82528B23-895C-5C4C-B680-35A98899E6A0}"/>
            </ac:picMkLst>
          </pc:picChg>
        </pc:sldLayoutChg>
        <pc:sldLayoutChg chg="delSp del mod">
          <pc:chgData name="Blandino, Steve (IntlAssoc)" userId="0c554642-0bce-4f48-a335-9a098d4b356f" providerId="ADAL" clId="{2FA4A07F-8C91-4ADB-B863-82B7F0EB8BC7}" dt="2023-05-23T14:13:58.703" v="47" actId="2696"/>
          <pc:sldLayoutMkLst>
            <pc:docMk/>
            <pc:sldMasterMk cId="60535924" sldId="2147483648"/>
            <pc:sldLayoutMk cId="3625277261" sldId="2147483664"/>
          </pc:sldLayoutMkLst>
          <pc:picChg chg="del">
            <ac:chgData name="Blandino, Steve (IntlAssoc)" userId="0c554642-0bce-4f48-a335-9a098d4b356f" providerId="ADAL" clId="{2FA4A07F-8C91-4ADB-B863-82B7F0EB8BC7}" dt="2023-05-23T14:13:44.146" v="18" actId="478"/>
            <ac:picMkLst>
              <pc:docMk/>
              <pc:sldMasterMk cId="60535924" sldId="2147483648"/>
              <pc:sldLayoutMk cId="3625277261" sldId="2147483664"/>
              <ac:picMk id="8" creationId="{604195B3-35E3-C543-9CBB-AD4A8EB72435}"/>
            </ac:picMkLst>
          </pc:picChg>
        </pc:sldLayoutChg>
        <pc:sldLayoutChg chg="delSp del mod">
          <pc:chgData name="Blandino, Steve (IntlAssoc)" userId="0c554642-0bce-4f48-a335-9a098d4b356f" providerId="ADAL" clId="{2FA4A07F-8C91-4ADB-B863-82B7F0EB8BC7}" dt="2023-05-23T14:13:58.705" v="48" actId="2696"/>
          <pc:sldLayoutMkLst>
            <pc:docMk/>
            <pc:sldMasterMk cId="60535924" sldId="2147483648"/>
            <pc:sldLayoutMk cId="4271377967" sldId="2147483665"/>
          </pc:sldLayoutMkLst>
          <pc:picChg chg="del">
            <ac:chgData name="Blandino, Steve (IntlAssoc)" userId="0c554642-0bce-4f48-a335-9a098d4b356f" providerId="ADAL" clId="{2FA4A07F-8C91-4ADB-B863-82B7F0EB8BC7}" dt="2023-05-23T14:13:42.647" v="17" actId="478"/>
            <ac:picMkLst>
              <pc:docMk/>
              <pc:sldMasterMk cId="60535924" sldId="2147483648"/>
              <pc:sldLayoutMk cId="4271377967" sldId="2147483665"/>
              <ac:picMk id="12" creationId="{26770B63-95F5-6D47-AF76-01BD68431C43}"/>
            </ac:picMkLst>
          </pc:picChg>
        </pc:sldLayoutChg>
        <pc:sldLayoutChg chg="del">
          <pc:chgData name="Blandino, Steve (IntlAssoc)" userId="0c554642-0bce-4f48-a335-9a098d4b356f" providerId="ADAL" clId="{2FA4A07F-8C91-4ADB-B863-82B7F0EB8BC7}" dt="2023-05-23T14:13:53.165" v="20" actId="2696"/>
          <pc:sldLayoutMkLst>
            <pc:docMk/>
            <pc:sldMasterMk cId="60535924" sldId="2147483648"/>
            <pc:sldLayoutMk cId="1991049379" sldId="2147483667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178" v="21" actId="2696"/>
          <pc:sldLayoutMkLst>
            <pc:docMk/>
            <pc:sldMasterMk cId="60535924" sldId="2147483648"/>
            <pc:sldLayoutMk cId="26917760" sldId="2147483668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210" v="22" actId="2696"/>
          <pc:sldLayoutMkLst>
            <pc:docMk/>
            <pc:sldMasterMk cId="60535924" sldId="2147483648"/>
            <pc:sldLayoutMk cId="360798562" sldId="2147483669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277" v="24" actId="2696"/>
          <pc:sldLayoutMkLst>
            <pc:docMk/>
            <pc:sldMasterMk cId="60535924" sldId="2147483648"/>
            <pc:sldLayoutMk cId="2483339515" sldId="2147483670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303" v="25" actId="2696"/>
          <pc:sldLayoutMkLst>
            <pc:docMk/>
            <pc:sldMasterMk cId="60535924" sldId="2147483648"/>
            <pc:sldLayoutMk cId="1677242503" sldId="2147483671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325" v="26" actId="2696"/>
          <pc:sldLayoutMkLst>
            <pc:docMk/>
            <pc:sldMasterMk cId="60535924" sldId="2147483648"/>
            <pc:sldLayoutMk cId="2974085203" sldId="2147483672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335" v="27" actId="2696"/>
          <pc:sldLayoutMkLst>
            <pc:docMk/>
            <pc:sldMasterMk cId="60535924" sldId="2147483648"/>
            <pc:sldLayoutMk cId="625754259" sldId="2147483673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359" v="28" actId="2696"/>
          <pc:sldLayoutMkLst>
            <pc:docMk/>
            <pc:sldMasterMk cId="60535924" sldId="2147483648"/>
            <pc:sldLayoutMk cId="1786952740" sldId="2147483674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402" v="30" actId="2696"/>
          <pc:sldLayoutMkLst>
            <pc:docMk/>
            <pc:sldMasterMk cId="60535924" sldId="2147483648"/>
            <pc:sldLayoutMk cId="215011885" sldId="2147483675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415" v="31" actId="2696"/>
          <pc:sldLayoutMkLst>
            <pc:docMk/>
            <pc:sldMasterMk cId="60535924" sldId="2147483648"/>
            <pc:sldLayoutMk cId="4192472851" sldId="2147483676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431" v="32" actId="2696"/>
          <pc:sldLayoutMkLst>
            <pc:docMk/>
            <pc:sldMasterMk cId="60535924" sldId="2147483648"/>
            <pc:sldLayoutMk cId="3836074155" sldId="2147483677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451" v="33" actId="2696"/>
          <pc:sldLayoutMkLst>
            <pc:docMk/>
            <pc:sldMasterMk cId="60535924" sldId="2147483648"/>
            <pc:sldLayoutMk cId="2137083984" sldId="2147483678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485" v="35" actId="2696"/>
          <pc:sldLayoutMkLst>
            <pc:docMk/>
            <pc:sldMasterMk cId="60535924" sldId="2147483648"/>
            <pc:sldLayoutMk cId="1995474161" sldId="2147483680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517" v="36" actId="2696"/>
          <pc:sldLayoutMkLst>
            <pc:docMk/>
            <pc:sldMasterMk cId="60535924" sldId="2147483648"/>
            <pc:sldLayoutMk cId="2261177756" sldId="2147483681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533" v="37" actId="2696"/>
          <pc:sldLayoutMkLst>
            <pc:docMk/>
            <pc:sldMasterMk cId="60535924" sldId="2147483648"/>
            <pc:sldLayoutMk cId="2068568999" sldId="2147483682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549" v="38" actId="2696"/>
          <pc:sldLayoutMkLst>
            <pc:docMk/>
            <pc:sldMasterMk cId="60535924" sldId="2147483648"/>
            <pc:sldLayoutMk cId="4187744400" sldId="2147483683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557" v="39" actId="2696"/>
          <pc:sldLayoutMkLst>
            <pc:docMk/>
            <pc:sldMasterMk cId="60535924" sldId="2147483648"/>
            <pc:sldLayoutMk cId="3264068128" sldId="2147483684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584" v="40" actId="2696"/>
          <pc:sldLayoutMkLst>
            <pc:docMk/>
            <pc:sldMasterMk cId="60535924" sldId="2147483648"/>
            <pc:sldLayoutMk cId="1210688221" sldId="2147483685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593" v="41" actId="2696"/>
          <pc:sldLayoutMkLst>
            <pc:docMk/>
            <pc:sldMasterMk cId="60535924" sldId="2147483648"/>
            <pc:sldLayoutMk cId="2042056725" sldId="2147483686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599" v="42" actId="2696"/>
          <pc:sldLayoutMkLst>
            <pc:docMk/>
            <pc:sldMasterMk cId="60535924" sldId="2147483648"/>
            <pc:sldLayoutMk cId="4005149619" sldId="2147483687"/>
          </pc:sldLayoutMkLst>
        </pc:sldLayoutChg>
        <pc:sldLayoutChg chg="del">
          <pc:chgData name="Blandino, Steve (IntlAssoc)" userId="0c554642-0bce-4f48-a335-9a098d4b356f" providerId="ADAL" clId="{2FA4A07F-8C91-4ADB-B863-82B7F0EB8BC7}" dt="2023-05-23T14:13:53.380" v="29" actId="2696"/>
          <pc:sldLayoutMkLst>
            <pc:docMk/>
            <pc:sldMasterMk cId="60535924" sldId="2147483648"/>
            <pc:sldLayoutMk cId="3375658631" sldId="2147483688"/>
          </pc:sldLayoutMkLst>
        </pc:sldLayoutChg>
        <pc:sldLayoutChg chg="delSp del mod">
          <pc:chgData name="Blandino, Steve (IntlAssoc)" userId="0c554642-0bce-4f48-a335-9a098d4b356f" providerId="ADAL" clId="{2FA4A07F-8C91-4ADB-B863-82B7F0EB8BC7}" dt="2023-05-23T14:13:58.687" v="43" actId="2696"/>
          <pc:sldLayoutMkLst>
            <pc:docMk/>
            <pc:sldMasterMk cId="60535924" sldId="2147483648"/>
            <pc:sldLayoutMk cId="3549989367" sldId="2147483689"/>
          </pc:sldLayoutMkLst>
          <pc:picChg chg="del">
            <ac:chgData name="Blandino, Steve (IntlAssoc)" userId="0c554642-0bce-4f48-a335-9a098d4b356f" providerId="ADAL" clId="{2FA4A07F-8C91-4ADB-B863-82B7F0EB8BC7}" dt="2023-05-23T14:13:46.041" v="19" actId="478"/>
            <ac:picMkLst>
              <pc:docMk/>
              <pc:sldMasterMk cId="60535924" sldId="2147483648"/>
              <pc:sldLayoutMk cId="3549989367" sldId="2147483689"/>
              <ac:picMk id="12" creationId="{26770B63-95F5-6D47-AF76-01BD68431C43}"/>
            </ac:picMkLst>
          </pc:picChg>
        </pc:sldLayoutChg>
        <pc:sldLayoutChg chg="del">
          <pc:chgData name="Blandino, Steve (IntlAssoc)" userId="0c554642-0bce-4f48-a335-9a098d4b356f" providerId="ADAL" clId="{2FA4A07F-8C91-4ADB-B863-82B7F0EB8BC7}" dt="2023-05-23T14:13:53.237" v="23" actId="2696"/>
          <pc:sldLayoutMkLst>
            <pc:docMk/>
            <pc:sldMasterMk cId="60535924" sldId="2147483648"/>
            <pc:sldLayoutMk cId="3287266410" sldId="2147483690"/>
          </pc:sldLayoutMkLst>
        </pc:sldLayoutChg>
        <pc:sldLayoutChg chg="delSp mod">
          <pc:chgData name="Blandino, Steve (IntlAssoc)" userId="0c554642-0bce-4f48-a335-9a098d4b356f" providerId="ADAL" clId="{2FA4A07F-8C91-4ADB-B863-82B7F0EB8BC7}" dt="2023-05-23T14:13:25.072" v="10" actId="478"/>
          <pc:sldLayoutMkLst>
            <pc:docMk/>
            <pc:sldMasterMk cId="60535924" sldId="2147483648"/>
            <pc:sldLayoutMk cId="2351473282" sldId="2147483704"/>
          </pc:sldLayoutMkLst>
          <pc:picChg chg="del">
            <ac:chgData name="Blandino, Steve (IntlAssoc)" userId="0c554642-0bce-4f48-a335-9a098d4b356f" providerId="ADAL" clId="{2FA4A07F-8C91-4ADB-B863-82B7F0EB8BC7}" dt="2023-05-23T14:13:25.072" v="10" actId="478"/>
            <ac:picMkLst>
              <pc:docMk/>
              <pc:sldMasterMk cId="60535924" sldId="2147483648"/>
              <pc:sldLayoutMk cId="2351473282" sldId="2147483704"/>
              <ac:picMk id="10" creationId="{C55B0418-EA3E-F444-BA50-493E538C475E}"/>
            </ac:picMkLst>
          </pc:picChg>
        </pc:sldLayoutChg>
        <pc:sldLayoutChg chg="delSp mod">
          <pc:chgData name="Blandino, Steve (IntlAssoc)" userId="0c554642-0bce-4f48-a335-9a098d4b356f" providerId="ADAL" clId="{2FA4A07F-8C91-4ADB-B863-82B7F0EB8BC7}" dt="2023-05-23T14:13:27.276" v="11" actId="478"/>
          <pc:sldLayoutMkLst>
            <pc:docMk/>
            <pc:sldMasterMk cId="60535924" sldId="2147483648"/>
            <pc:sldLayoutMk cId="1973432249" sldId="2147483705"/>
          </pc:sldLayoutMkLst>
          <pc:picChg chg="del">
            <ac:chgData name="Blandino, Steve (IntlAssoc)" userId="0c554642-0bce-4f48-a335-9a098d4b356f" providerId="ADAL" clId="{2FA4A07F-8C91-4ADB-B863-82B7F0EB8BC7}" dt="2023-05-23T14:13:27.276" v="11" actId="478"/>
            <ac:picMkLst>
              <pc:docMk/>
              <pc:sldMasterMk cId="60535924" sldId="2147483648"/>
              <pc:sldLayoutMk cId="1973432249" sldId="2147483705"/>
              <ac:picMk id="10" creationId="{C55B0418-EA3E-F444-BA50-493E538C475E}"/>
            </ac:picMkLst>
          </pc:picChg>
        </pc:sldLayoutChg>
        <pc:sldLayoutChg chg="delSp mod">
          <pc:chgData name="Blandino, Steve (IntlAssoc)" userId="0c554642-0bce-4f48-a335-9a098d4b356f" providerId="ADAL" clId="{2FA4A07F-8C91-4ADB-B863-82B7F0EB8BC7}" dt="2023-05-23T14:13:29.323" v="12" actId="478"/>
          <pc:sldLayoutMkLst>
            <pc:docMk/>
            <pc:sldMasterMk cId="60535924" sldId="2147483648"/>
            <pc:sldLayoutMk cId="2840872542" sldId="2147483706"/>
          </pc:sldLayoutMkLst>
          <pc:picChg chg="del">
            <ac:chgData name="Blandino, Steve (IntlAssoc)" userId="0c554642-0bce-4f48-a335-9a098d4b356f" providerId="ADAL" clId="{2FA4A07F-8C91-4ADB-B863-82B7F0EB8BC7}" dt="2023-05-23T14:13:29.323" v="12" actId="478"/>
            <ac:picMkLst>
              <pc:docMk/>
              <pc:sldMasterMk cId="60535924" sldId="2147483648"/>
              <pc:sldLayoutMk cId="2840872542" sldId="2147483706"/>
              <ac:picMk id="10" creationId="{C55B0418-EA3E-F444-BA50-493E538C475E}"/>
            </ac:picMkLst>
          </pc:picChg>
        </pc:sldLayoutChg>
        <pc:sldLayoutChg chg="delSp mod">
          <pc:chgData name="Blandino, Steve (IntlAssoc)" userId="0c554642-0bce-4f48-a335-9a098d4b356f" providerId="ADAL" clId="{2FA4A07F-8C91-4ADB-B863-82B7F0EB8BC7}" dt="2023-05-23T14:13:31.801" v="13" actId="478"/>
          <pc:sldLayoutMkLst>
            <pc:docMk/>
            <pc:sldMasterMk cId="60535924" sldId="2147483648"/>
            <pc:sldLayoutMk cId="943506582" sldId="2147483707"/>
          </pc:sldLayoutMkLst>
          <pc:picChg chg="del">
            <ac:chgData name="Blandino, Steve (IntlAssoc)" userId="0c554642-0bce-4f48-a335-9a098d4b356f" providerId="ADAL" clId="{2FA4A07F-8C91-4ADB-B863-82B7F0EB8BC7}" dt="2023-05-23T14:13:31.801" v="13" actId="478"/>
            <ac:picMkLst>
              <pc:docMk/>
              <pc:sldMasterMk cId="60535924" sldId="2147483648"/>
              <pc:sldLayoutMk cId="943506582" sldId="2147483707"/>
              <ac:picMk id="10" creationId="{C55B0418-EA3E-F444-BA50-493E538C475E}"/>
            </ac:picMkLst>
          </pc:picChg>
        </pc:sldLayoutChg>
        <pc:sldLayoutChg chg="delSp mod">
          <pc:chgData name="Blandino, Steve (IntlAssoc)" userId="0c554642-0bce-4f48-a335-9a098d4b356f" providerId="ADAL" clId="{2FA4A07F-8C91-4ADB-B863-82B7F0EB8BC7}" dt="2023-05-23T14:13:19.351" v="7" actId="478"/>
          <pc:sldLayoutMkLst>
            <pc:docMk/>
            <pc:sldMasterMk cId="60535924" sldId="2147483648"/>
            <pc:sldLayoutMk cId="3139518457" sldId="2147483710"/>
          </pc:sldLayoutMkLst>
          <pc:picChg chg="del">
            <ac:chgData name="Blandino, Steve (IntlAssoc)" userId="0c554642-0bce-4f48-a335-9a098d4b356f" providerId="ADAL" clId="{2FA4A07F-8C91-4ADB-B863-82B7F0EB8BC7}" dt="2023-05-23T14:13:18.647" v="6" actId="478"/>
            <ac:picMkLst>
              <pc:docMk/>
              <pc:sldMasterMk cId="60535924" sldId="2147483648"/>
              <pc:sldLayoutMk cId="3139518457" sldId="2147483710"/>
              <ac:picMk id="4" creationId="{F097D130-4B1E-F2BE-E040-7B3B961C2499}"/>
            </ac:picMkLst>
          </pc:picChg>
          <pc:picChg chg="del">
            <ac:chgData name="Blandino, Steve (IntlAssoc)" userId="0c554642-0bce-4f48-a335-9a098d4b356f" providerId="ADAL" clId="{2FA4A07F-8C91-4ADB-B863-82B7F0EB8BC7}" dt="2023-05-23T14:13:19.351" v="7" actId="478"/>
            <ac:picMkLst>
              <pc:docMk/>
              <pc:sldMasterMk cId="60535924" sldId="2147483648"/>
              <pc:sldLayoutMk cId="3139518457" sldId="2147483710"/>
              <ac:picMk id="6" creationId="{503CD51E-DA29-83CE-85FB-E6341DFE73FC}"/>
            </ac:picMkLst>
          </pc:picChg>
        </pc:sldLayoutChg>
        <pc:sldLayoutChg chg="delSp mod">
          <pc:chgData name="Blandino, Steve (IntlAssoc)" userId="0c554642-0bce-4f48-a335-9a098d4b356f" providerId="ADAL" clId="{2FA4A07F-8C91-4ADB-B863-82B7F0EB8BC7}" dt="2023-05-23T14:13:22.483" v="9" actId="478"/>
          <pc:sldLayoutMkLst>
            <pc:docMk/>
            <pc:sldMasterMk cId="60535924" sldId="2147483648"/>
            <pc:sldLayoutMk cId="2286428743" sldId="2147483711"/>
          </pc:sldLayoutMkLst>
          <pc:picChg chg="del">
            <ac:chgData name="Blandino, Steve (IntlAssoc)" userId="0c554642-0bce-4f48-a335-9a098d4b356f" providerId="ADAL" clId="{2FA4A07F-8C91-4ADB-B863-82B7F0EB8BC7}" dt="2023-05-23T14:13:21.707" v="8" actId="478"/>
            <ac:picMkLst>
              <pc:docMk/>
              <pc:sldMasterMk cId="60535924" sldId="2147483648"/>
              <pc:sldLayoutMk cId="2286428743" sldId="2147483711"/>
              <ac:picMk id="4" creationId="{841D7F90-CA0D-1BD7-B3E1-186165D5BCFD}"/>
            </ac:picMkLst>
          </pc:picChg>
          <pc:picChg chg="del">
            <ac:chgData name="Blandino, Steve (IntlAssoc)" userId="0c554642-0bce-4f48-a335-9a098d4b356f" providerId="ADAL" clId="{2FA4A07F-8C91-4ADB-B863-82B7F0EB8BC7}" dt="2023-05-23T14:13:22.483" v="9" actId="478"/>
            <ac:picMkLst>
              <pc:docMk/>
              <pc:sldMasterMk cId="60535924" sldId="2147483648"/>
              <pc:sldLayoutMk cId="2286428743" sldId="2147483711"/>
              <ac:picMk id="6" creationId="{ECC020DE-B78A-2B03-963F-142B3FDD25A7}"/>
            </ac:picMkLst>
          </pc:picChg>
        </pc:sldLayoutChg>
        <pc:sldLayoutChg chg="del">
          <pc:chgData name="Blandino, Steve (IntlAssoc)" userId="0c554642-0bce-4f48-a335-9a098d4b356f" providerId="ADAL" clId="{2FA4A07F-8C91-4ADB-B863-82B7F0EB8BC7}" dt="2023-05-23T14:13:53.466" v="34" actId="2696"/>
          <pc:sldLayoutMkLst>
            <pc:docMk/>
            <pc:sldMasterMk cId="60535924" sldId="2147483648"/>
            <pc:sldLayoutMk cId="592288940" sldId="214748371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780A22-F25C-45C0-869B-C6F36907DF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86410-4674-49F4-AC43-4F052B0BC7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85F1D-2BF0-480F-80FF-5F60372CAA95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A4B88-A82E-4537-875B-24F642F7F2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6F4BC-392F-4563-8D0D-179589A7B6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6CE39-2846-46E8-8D73-98C073FF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50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5D550-4804-0648-9841-5DE6A0CD016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804BF-A41C-8448-874E-9C0B6FDDA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79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8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(laser pointer) To find LOS , We </a:t>
            </a:r>
            <a:r>
              <a:rPr lang="en-IN" baseline="0" dirty="0"/>
              <a:t>select the beam which has higher power, lower delay, tighter </a:t>
            </a:r>
            <a:r>
              <a:rPr lang="en-IN" baseline="0" dirty="0" err="1"/>
              <a:t>beamwidth</a:t>
            </a:r>
            <a:r>
              <a:rPr lang="en-IN" baseline="0" dirty="0"/>
              <a:t>.</a:t>
            </a:r>
          </a:p>
          <a:p>
            <a:r>
              <a:rPr lang="en-IN" baseline="0" dirty="0"/>
              <a:t>------- Transition------</a:t>
            </a:r>
          </a:p>
          <a:p>
            <a:r>
              <a:rPr lang="en-IN" baseline="0" dirty="0"/>
              <a:t>Since the LOS doesn’t have info about environment we remove those entries from H_beam. </a:t>
            </a:r>
          </a:p>
          <a:p>
            <a:r>
              <a:rPr lang="en-IN" baseline="0" dirty="0"/>
              <a:t>But we store the LOS path parameters as they give location &amp; orientation info of RX which will be used in subsequent steps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07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Next,</a:t>
            </a:r>
            <a:r>
              <a:rPr lang="en-IN" baseline="0" dirty="0"/>
              <a:t> we remove the effect of TX </a:t>
            </a:r>
            <a:r>
              <a:rPr lang="en-IN" dirty="0"/>
              <a:t>in the</a:t>
            </a:r>
            <a:r>
              <a:rPr lang="en-IN" baseline="0" dirty="0"/>
              <a:t> matric H_beam to get power map from RX perspective . </a:t>
            </a:r>
          </a:p>
          <a:p>
            <a:r>
              <a:rPr lang="en-IN" baseline="0" dirty="0"/>
              <a:t>---Transition ---</a:t>
            </a:r>
          </a:p>
          <a:p>
            <a:r>
              <a:rPr lang="en-IN" baseline="0" dirty="0"/>
              <a:t>We do this by projecting AOD dimension to delay dimension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954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(laser pointer) The signal shown here (travels r2 distance before hitting an obstacle and then travels r1 distance before arriving at RX ) travels r1+r2 distance from TX to RX.  so we need to shift the delay of this entry in H_beam from r1+r2  to r1 so that it appears to arrive at RX directly from reflection 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SO we need to calculate ratio r2/r1.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----Transition----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(laser pointer) In this triangle made from LOS path and the Current reflection , the angle delta AOD is difference between Angle of departure of LOS and of the current reflection . Delta AOA can be defined similarly. Here we use LOS parameters saved in the previous step.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Applying sine theorem we can obtain the ratio r2/r1 as  ratio between sines of delta AOA to delta AOD</a:t>
            </a:r>
            <a:endParaRPr lang="en-IN" dirty="0"/>
          </a:p>
          <a:p>
            <a:r>
              <a:rPr lang="en-IN" dirty="0"/>
              <a:t>Now we can project entries in AOD</a:t>
            </a:r>
            <a:r>
              <a:rPr lang="en-IN" baseline="0" dirty="0"/>
              <a:t> dimension to appropriate delay to get power map from RX perspective.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785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</a:t>
            </a:r>
            <a:r>
              <a:rPr lang="en-IN" baseline="0" dirty="0"/>
              <a:t> conclusion, we remove the effect of TX by projecting AOD dimension to delay dimension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608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</a:t>
            </a:r>
            <a:r>
              <a:rPr lang="en-IN" baseline="0" dirty="0"/>
              <a:t> last step remaining is to scale the power so that the reflections appear to travel the Receive path twice.</a:t>
            </a:r>
          </a:p>
          <a:p>
            <a:endParaRPr lang="en-IN" baseline="0" dirty="0"/>
          </a:p>
          <a:p>
            <a:endParaRPr lang="en-I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845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With this, we have finished</a:t>
            </a:r>
            <a:r>
              <a:rPr lang="en-IN" baseline="0" dirty="0"/>
              <a:t> pre-processing where we have taken channel impulse response in bi-static format as input and </a:t>
            </a:r>
            <a:r>
              <a:rPr lang="en-IN" dirty="0"/>
              <a:t>obtained</a:t>
            </a:r>
            <a:r>
              <a:rPr lang="en-IN" baseline="0" dirty="0"/>
              <a:t> RX power which is in mono-static format similar to </a:t>
            </a:r>
            <a:r>
              <a:rPr lang="en-IN" baseline="0" dirty="0" err="1"/>
              <a:t>lidar</a:t>
            </a:r>
            <a:r>
              <a:rPr lang="en-IN" baseline="0" dirty="0"/>
              <a:t> as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Now it’s ready to be sent to the ML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--Transition---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The plot shows pre-processed data for a single RX location. We see power at  RX.  across 64 different AOAs and 100 delays in each of AOA. </a:t>
            </a:r>
          </a:p>
          <a:p>
            <a:endParaRPr lang="en-IN" dirty="0"/>
          </a:p>
          <a:p>
            <a:r>
              <a:rPr lang="en-IN" baseline="0" dirty="0" err="1"/>
              <a:t>Shubam</a:t>
            </a:r>
            <a:r>
              <a:rPr lang="en-IN" baseline="0" dirty="0"/>
              <a:t> will now explain the ML model and results of training.</a:t>
            </a:r>
            <a:endParaRPr lang="en-IN" dirty="0"/>
          </a:p>
          <a:p>
            <a:endParaRPr lang="en-IN" baseline="0" dirty="0"/>
          </a:p>
          <a:p>
            <a:endParaRPr lang="en-IN" baseline="0" dirty="0"/>
          </a:p>
          <a:p>
            <a:endParaRPr lang="en-I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163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800" dirty="0"/>
              <a:t>Input: </a:t>
            </a:r>
          </a:p>
          <a:p>
            <a:pPr marL="181240" indent="-181240">
              <a:buFontTx/>
              <a:buChar char="-"/>
            </a:pPr>
            <a:r>
              <a:rPr lang="en-IN" sz="800" dirty="0"/>
              <a:t>So far, We pre-processed the input CIR data and obtained the power of reflections at receiver from 64 directions and 100 points in each direction. This is the input for the ML model.</a:t>
            </a:r>
          </a:p>
          <a:p>
            <a:r>
              <a:rPr lang="en-IN" sz="800" dirty="0"/>
              <a:t># This translate to 17m of radius as the range resolution is 17cm. </a:t>
            </a:r>
          </a:p>
          <a:p>
            <a:r>
              <a:rPr lang="en-IN" sz="800" dirty="0"/>
              <a:t>----------</a:t>
            </a:r>
          </a:p>
          <a:p>
            <a:r>
              <a:rPr lang="en-IN" sz="800" dirty="0"/>
              <a:t>#Output:</a:t>
            </a:r>
          </a:p>
          <a:p>
            <a:r>
              <a:rPr lang="en-IN" sz="800" dirty="0"/>
              <a:t>- Now, I will explain the output for the ML model</a:t>
            </a:r>
          </a:p>
          <a:p>
            <a:pPr marL="181240" indent="-181240">
              <a:buFontTx/>
              <a:buChar char="-"/>
            </a:pPr>
            <a:r>
              <a:rPr lang="en-IN" sz="800" dirty="0"/>
              <a:t>Given output for the challenge is LIDAR PCD of the room as seen by the receiver </a:t>
            </a:r>
          </a:p>
          <a:p>
            <a:r>
              <a:rPr lang="en-IN" sz="800" dirty="0"/>
              <a:t>#one LIDAR PCD contains ~35k points which are coordinates of obstacles and it looks like this figure  </a:t>
            </a:r>
          </a:p>
          <a:p>
            <a:endParaRPr lang="en-IN" sz="800" dirty="0"/>
          </a:p>
          <a:p>
            <a:pPr marL="181240" indent="-181240">
              <a:buFontTx/>
              <a:buChar char="-"/>
            </a:pPr>
            <a:r>
              <a:rPr lang="en-IN" sz="800" dirty="0"/>
              <a:t>For the ML model training, Input and output data is given for multiple locations across the room.  </a:t>
            </a:r>
          </a:p>
          <a:p>
            <a:pPr marL="181240" indent="-181240">
              <a:buFontTx/>
              <a:buChar char="-"/>
            </a:pPr>
            <a:endParaRPr lang="en-IN" sz="800" dirty="0"/>
          </a:p>
          <a:p>
            <a:pPr marL="181240" indent="-181240">
              <a:buFontTx/>
              <a:buChar char="-"/>
            </a:pPr>
            <a:r>
              <a:rPr lang="en-IN" sz="800" dirty="0"/>
              <a:t>Perception of the room as seen by Rx changes with the change in Rx location and orientations.  And here are some snapshots of output data across locations  explaining this behaviour. </a:t>
            </a:r>
          </a:p>
          <a:p>
            <a:pPr marL="181240" indent="-181240">
              <a:buFontTx/>
              <a:buChar char="-"/>
            </a:pPr>
            <a:r>
              <a:rPr lang="en-IN" sz="800" dirty="0"/>
              <a:t>Assuming Rx is at origin, we observed, across the locations, LIDAR points are inside of the bounding box with </a:t>
            </a:r>
            <a:r>
              <a:rPr lang="en-IN" sz="800" dirty="0" err="1"/>
              <a:t>min_bound</a:t>
            </a:r>
            <a:r>
              <a:rPr lang="en-IN" sz="800" dirty="0"/>
              <a:t> = [-16, -16,-2] and </a:t>
            </a:r>
            <a:r>
              <a:rPr lang="en-IN" sz="800" dirty="0" err="1"/>
              <a:t>max_bound</a:t>
            </a:r>
            <a:r>
              <a:rPr lang="en-IN" sz="800" dirty="0"/>
              <a:t>=[16,16,2]</a:t>
            </a:r>
          </a:p>
          <a:p>
            <a:pPr marL="181240" indent="-181240">
              <a:buFontTx/>
              <a:buChar char="-"/>
            </a:pPr>
            <a:endParaRPr lang="en-IN" sz="800" dirty="0"/>
          </a:p>
          <a:p>
            <a:pPr marL="181240" indent="-181240">
              <a:buFontTx/>
              <a:buChar char="-"/>
            </a:pPr>
            <a:r>
              <a:rPr lang="en-IN" sz="800" dirty="0"/>
              <a:t>So, we use a voxel grid as the output for the ML model with these min and max bounds. </a:t>
            </a:r>
          </a:p>
          <a:p>
            <a:pPr marL="181240" indent="-181240">
              <a:buFontTx/>
              <a:buChar char="-"/>
            </a:pPr>
            <a:endParaRPr lang="en-IN" sz="800" dirty="0"/>
          </a:p>
          <a:p>
            <a:pPr marL="181240" indent="-181240">
              <a:buFontTx/>
              <a:buChar char="-"/>
            </a:pPr>
            <a:r>
              <a:rPr lang="en-IN" sz="800" dirty="0"/>
              <a:t>With voxel size =0.25 m, the dimension of voxel grid 128x128x16, if we use voxel-size as 0.5m, the voxel grid size reduces by 8.</a:t>
            </a:r>
          </a:p>
          <a:p>
            <a:pPr marL="181240" indent="-181240">
              <a:buFontTx/>
              <a:buChar char="-"/>
            </a:pPr>
            <a:r>
              <a:rPr lang="en-IN" sz="800" dirty="0"/>
              <a:t>#Note that, 35k points of </a:t>
            </a:r>
            <a:r>
              <a:rPr lang="en-IN" sz="800" dirty="0" err="1"/>
              <a:t>lidar</a:t>
            </a:r>
            <a:r>
              <a:rPr lang="en-IN" sz="800" dirty="0"/>
              <a:t> PCD, fits into 13k voxels of voxel grid of voxel-size 0.25m </a:t>
            </a:r>
          </a:p>
          <a:p>
            <a:pPr marL="181240" indent="-181240">
              <a:buFontTx/>
              <a:buChar char="-"/>
            </a:pPr>
            <a:r>
              <a:rPr lang="en-IN" sz="800" dirty="0"/>
              <a:t>Higher the voxel size, complexity of the ML model will be lower, but resolution of the output will also be lower , so there is a trade-off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187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- Why</a:t>
            </a:r>
            <a:r>
              <a:rPr lang="en-IN" baseline="0" dirty="0"/>
              <a:t> this problem is so challenging to solve ?</a:t>
            </a:r>
          </a:p>
          <a:p>
            <a:pPr defTabSz="966612">
              <a:defRPr/>
            </a:pPr>
            <a:r>
              <a:rPr lang="en-IN" baseline="0" dirty="0"/>
              <a:t>- There have been enough research on camera image as input to depth map estimation and few works on high resolution LIDAR as input and Radio signals as output.</a:t>
            </a:r>
          </a:p>
          <a:p>
            <a:r>
              <a:rPr lang="en-IN" baseline="0" dirty="0"/>
              <a:t>- But Here In this problem we have, more challenging situation where input RF data has way less resolution than the output LIDAR data in terms of range and angle. 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because </a:t>
            </a:r>
            <a:r>
              <a:rPr lang="en-IN" baseline="0" dirty="0" err="1"/>
              <a:t>lidar</a:t>
            </a:r>
            <a:r>
              <a:rPr lang="en-IN" baseline="0" dirty="0"/>
              <a:t> is at higher </a:t>
            </a:r>
            <a:r>
              <a:rPr lang="en-IN" baseline="0" dirty="0" err="1"/>
              <a:t>freq</a:t>
            </a:r>
            <a:r>
              <a:rPr lang="en-IN" baseline="0" dirty="0"/>
              <a:t> and guided by laser beam, while RF sensing limited by sampling rate and no. of antennas.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Lidar gives more reflections compared to RF sensor.</a:t>
            </a:r>
          </a:p>
          <a:p>
            <a:pPr marL="181240" indent="-181240">
              <a:buFontTx/>
              <a:buChar char="-"/>
            </a:pPr>
            <a:endParaRPr lang="en-IN" baseline="0" dirty="0"/>
          </a:p>
          <a:p>
            <a:pPr marL="181240" indent="-181240" defTabSz="966612">
              <a:buFontTx/>
              <a:buChar char="-"/>
              <a:defRPr/>
            </a:pPr>
            <a:r>
              <a:rPr lang="en-IN" baseline="0" dirty="0"/>
              <a:t>Here, Input dimension is quite lower than the output dimension (I/o = 3% )</a:t>
            </a:r>
          </a:p>
          <a:p>
            <a:pPr marL="181240" indent="-181240" defTabSz="966612">
              <a:buFontTx/>
              <a:buChar char="-"/>
              <a:defRPr/>
            </a:pPr>
            <a:r>
              <a:rPr lang="en-IN" baseline="0" dirty="0"/>
              <a:t>Apart from this, for this challenge, </a:t>
            </a:r>
            <a:r>
              <a:rPr lang="en-IN" baseline="0" dirty="0" err="1"/>
              <a:t>Tx</a:t>
            </a:r>
            <a:r>
              <a:rPr lang="en-IN" baseline="0" dirty="0"/>
              <a:t> and Rx locations are also unknown.</a:t>
            </a:r>
          </a:p>
          <a:p>
            <a:endParaRPr lang="en-IN" baseline="0" dirty="0"/>
          </a:p>
          <a:p>
            <a:r>
              <a:rPr lang="en-IN" baseline="0" dirty="0"/>
              <a:t>#Range resolution of the RF data is 0.17 m while that of </a:t>
            </a:r>
            <a:r>
              <a:rPr lang="en-IN" baseline="0" dirty="0" err="1"/>
              <a:t>lidar</a:t>
            </a:r>
            <a:r>
              <a:rPr lang="en-IN" baseline="0" dirty="0"/>
              <a:t> data is 10^-6 m observed </a:t>
            </a:r>
          </a:p>
          <a:p>
            <a:r>
              <a:rPr lang="en-IN" baseline="0" dirty="0"/>
              <a:t>#Angle resolution of the RF data is also poor (around 22.5 </a:t>
            </a:r>
            <a:r>
              <a:rPr lang="en-IN" baseline="0" dirty="0" err="1"/>
              <a:t>deg</a:t>
            </a:r>
            <a:r>
              <a:rPr lang="en-IN" baseline="0" dirty="0"/>
              <a:t>) compared to high resolution </a:t>
            </a:r>
            <a:r>
              <a:rPr lang="en-IN" baseline="0" dirty="0" err="1"/>
              <a:t>lidar</a:t>
            </a:r>
            <a:r>
              <a:rPr lang="en-IN" baseline="0" dirty="0"/>
              <a:t>.</a:t>
            </a:r>
          </a:p>
          <a:p>
            <a:pPr marL="181240" indent="-181240">
              <a:buFontTx/>
              <a:buChar char="-"/>
            </a:pPr>
            <a:endParaRPr lang="en-I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523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r>
              <a:rPr lang="en-IN" dirty="0"/>
              <a:t>Now,</a:t>
            </a:r>
            <a:r>
              <a:rPr lang="en-IN" baseline="0" dirty="0"/>
              <a:t> I will explain the ML model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The pre-processed CIR, which is mono-static Rx power is fed to dense layer, followed by </a:t>
            </a:r>
            <a:r>
              <a:rPr lang="en-IN" baseline="0" dirty="0" err="1"/>
              <a:t>Upsampling</a:t>
            </a:r>
            <a:r>
              <a:rPr lang="en-IN" baseline="0" dirty="0"/>
              <a:t> layer and CNN layers to predict the voxel grid and further, the Point cloud data.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we use </a:t>
            </a:r>
            <a:r>
              <a:rPr lang="en-IN" baseline="0" dirty="0" err="1"/>
              <a:t>upsampling</a:t>
            </a:r>
            <a:r>
              <a:rPr lang="en-IN" baseline="0" dirty="0"/>
              <a:t> layer </a:t>
            </a:r>
            <a:r>
              <a:rPr lang="en-IN" baseline="0" dirty="0" err="1"/>
              <a:t>becasue</a:t>
            </a:r>
            <a:r>
              <a:rPr lang="en-IN" baseline="0" dirty="0"/>
              <a:t> I/O dimension ratio is less, ~3% as the input dimension is 6400 and output dimension is 128x128x16, 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we use CNN layers because </a:t>
            </a:r>
            <a:r>
              <a:rPr lang="en-IN" dirty="0"/>
              <a:t>Correlation</a:t>
            </a:r>
            <a:r>
              <a:rPr lang="en-IN" baseline="0" dirty="0"/>
              <a:t> in the reflections exists in the neighbourhood,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202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-Coming to training parameters:</a:t>
            </a:r>
            <a:r>
              <a:rPr lang="en-IN" baseline="0" dirty="0"/>
              <a:t> 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We use Custom loss function which is similar to binary cross entropy loss function with added weights for the labels. Higher weight is given to 1 since in the output voxel grid of size 128x128x16, only 13k voxels are 1. 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We train the model with 3400 samples captured across various location as shown in the figure. 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Testing data consist of CIR for 529 locations. 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We train this model with </a:t>
            </a:r>
            <a:r>
              <a:rPr lang="en-IN" baseline="0" dirty="0" err="1"/>
              <a:t>adam</a:t>
            </a:r>
            <a:r>
              <a:rPr lang="en-IN" baseline="0" dirty="0"/>
              <a:t> optimizer with decaying learning rate of 0.0005.</a:t>
            </a:r>
          </a:p>
          <a:p>
            <a:pPr marL="181240" indent="-181240">
              <a:buFontTx/>
              <a:buChar char="-"/>
            </a:pPr>
            <a:r>
              <a:rPr lang="en-IN" dirty="0"/>
              <a:t>(2min+30sx3=1.5min=3.5min)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71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98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r>
              <a:rPr lang="en-IN" dirty="0"/>
              <a:t>Here are some snapshots of the Actual LIDAR PCD and predicted PCD,</a:t>
            </a:r>
            <a:r>
              <a:rPr lang="en-IN" baseline="0" dirty="0"/>
              <a:t> we can see that the </a:t>
            </a:r>
          </a:p>
          <a:p>
            <a:pPr marL="302066" indent="-3020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The ML model </a:t>
            </a:r>
            <a:r>
              <a:rPr lang="en-IN" sz="1300" b="1" dirty="0"/>
              <a:t>proposed</a:t>
            </a:r>
            <a:r>
              <a:rPr lang="en-IN" sz="1300" dirty="0"/>
              <a:t> returns </a:t>
            </a:r>
            <a:r>
              <a:rPr lang="en-IN" sz="1300" b="1" dirty="0"/>
              <a:t>LIDAR-like high resolution </a:t>
            </a:r>
            <a:r>
              <a:rPr lang="en-IN" sz="1300" dirty="0"/>
              <a:t>point clouds</a:t>
            </a:r>
          </a:p>
          <a:p>
            <a:pPr marL="302066" indent="-3020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 </a:t>
            </a:r>
            <a:r>
              <a:rPr lang="en-IN" sz="1300" b="1" dirty="0"/>
              <a:t>Change in perception </a:t>
            </a:r>
            <a:r>
              <a:rPr lang="en-IN" sz="1300" dirty="0"/>
              <a:t>across location and </a:t>
            </a:r>
            <a:r>
              <a:rPr lang="en-IN" sz="1300" dirty="0" err="1"/>
              <a:t>orienatation</a:t>
            </a:r>
            <a:r>
              <a:rPr lang="en-IN" sz="1300" dirty="0"/>
              <a:t>, is nicely </a:t>
            </a:r>
            <a:r>
              <a:rPr lang="en-IN" sz="1300" b="1" dirty="0"/>
              <a:t>captured in the predicted PCD</a:t>
            </a:r>
            <a:r>
              <a:rPr lang="en-IN" sz="1300" dirty="0"/>
              <a:t> even though the </a:t>
            </a:r>
            <a:r>
              <a:rPr lang="en-IN" sz="1300" dirty="0" err="1"/>
              <a:t>Tx</a:t>
            </a:r>
            <a:r>
              <a:rPr lang="en-IN" sz="1300" dirty="0"/>
              <a:t> and Rx location is unknown for the challenge.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655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- As we have</a:t>
            </a:r>
            <a:r>
              <a:rPr lang="en-IN" baseline="0" dirty="0"/>
              <a:t> seen the quality of the prediction given the difficulty of the challenge, Now we explain the quantitative evaluation metric of the challenge :</a:t>
            </a:r>
          </a:p>
          <a:p>
            <a:r>
              <a:rPr lang="en-IN" baseline="0" dirty="0"/>
              <a:t>- So, here Chamfer distance is used for evaluation: chamfer distance measures the discrepancies between the point clouds and return how close the two point cloud are. Lower the chamfer distance, closer or similar they are.</a:t>
            </a:r>
          </a:p>
          <a:p>
            <a:endParaRPr lang="en-IN" baseline="0" dirty="0"/>
          </a:p>
          <a:p>
            <a:endParaRPr lang="en-I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64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- Now,</a:t>
            </a:r>
            <a:r>
              <a:rPr lang="en-IN" baseline="0" dirty="0"/>
              <a:t> I will explain the error analysis done in terms of chamfer distance. 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We have plotted the chamfer distance for the testing data which is collected along the purple </a:t>
            </a:r>
            <a:r>
              <a:rPr lang="en-IN" baseline="0" dirty="0" err="1"/>
              <a:t>colored</a:t>
            </a:r>
            <a:r>
              <a:rPr lang="en-IN" baseline="0" dirty="0"/>
              <a:t> route in the room. Transmitter location is at the bottom left corner. </a:t>
            </a:r>
          </a:p>
          <a:p>
            <a:pPr marL="181240" indent="-181240" defTabSz="966612">
              <a:buFontTx/>
              <a:buChar char="-"/>
              <a:defRPr/>
            </a:pPr>
            <a:r>
              <a:rPr lang="en-IN" baseline="0" dirty="0"/>
              <a:t>Here blue means chamfer distance of 1m^2 and red means 9m^2, We see that most the samples are blue which suggest the prediction is good for the room dimension of 16x16x4. </a:t>
            </a:r>
          </a:p>
          <a:p>
            <a:pPr marL="181240" indent="-181240" defTabSz="966612">
              <a:buFontTx/>
              <a:buChar char="-"/>
              <a:defRPr/>
            </a:pPr>
            <a:endParaRPr lang="en-IN" baseline="0" dirty="0"/>
          </a:p>
          <a:p>
            <a:pPr marL="181240" indent="-181240" defTabSz="966612">
              <a:buFontTx/>
              <a:buChar char="-"/>
              <a:defRPr/>
            </a:pPr>
            <a:r>
              <a:rPr lang="en-IN" baseline="0" dirty="0"/>
              <a:t>We also observe from the figure that the average chamfer distance across the locations for testing data is ~2m^2, </a:t>
            </a:r>
          </a:p>
          <a:p>
            <a:pPr marL="181240" indent="-181240" defTabSz="966612">
              <a:buFontTx/>
              <a:buChar char="-"/>
              <a:defRPr/>
            </a:pPr>
            <a:r>
              <a:rPr lang="en-IN" baseline="0" dirty="0"/>
              <a:t>While for the samples which are closer to </a:t>
            </a:r>
            <a:r>
              <a:rPr lang="en-IN" baseline="0" dirty="0" err="1"/>
              <a:t>Tx</a:t>
            </a:r>
            <a:r>
              <a:rPr lang="en-IN" baseline="0" dirty="0"/>
              <a:t>, Chamfer distance is  ~ 1m^2.</a:t>
            </a:r>
          </a:p>
          <a:p>
            <a:pPr marL="181240" indent="-181240" defTabSz="966612">
              <a:buFontTx/>
              <a:buChar char="-"/>
              <a:defRPr/>
            </a:pPr>
            <a:endParaRPr lang="en-IN" baseline="0" dirty="0"/>
          </a:p>
          <a:p>
            <a:pPr marL="181240" indent="-181240">
              <a:buFontTx/>
              <a:buChar char="-"/>
            </a:pPr>
            <a:r>
              <a:rPr lang="en-IN" baseline="0" dirty="0"/>
              <a:t>We also did the error analysis on training data along the blue route for different voxel- </a:t>
            </a:r>
            <a:r>
              <a:rPr lang="en-IN" baseline="0" dirty="0" err="1"/>
              <a:t>sizs</a:t>
            </a:r>
            <a:r>
              <a:rPr lang="en-IN" baseline="0" dirty="0"/>
              <a:t>. We found that voxel-size 0.25m provide better chamfer distance ~ 1.5m^2 compared to the 2.2m^2 for voxel-size 0.5m, and that is why we use the voxel-size0.25m in the proposed algorithm.</a:t>
            </a:r>
          </a:p>
          <a:p>
            <a:endParaRPr lang="en-IN" baseline="0" dirty="0"/>
          </a:p>
          <a:p>
            <a:pPr defTabSz="966612">
              <a:defRPr/>
            </a:pPr>
            <a:r>
              <a:rPr lang="en-IN" baseline="0" dirty="0"/>
              <a:t>--The problems and the proposed algorithm are the first of its kind and as far as we know there is no baseline for this solution to compare with.</a:t>
            </a:r>
          </a:p>
          <a:p>
            <a:pPr marL="181240" indent="-181240">
              <a:buFontTx/>
              <a:buChar char="-"/>
            </a:pPr>
            <a:endParaRPr lang="en-IN" baseline="0" dirty="0"/>
          </a:p>
          <a:p>
            <a:pPr marL="181240" indent="-181240">
              <a:buFontTx/>
              <a:buChar char="-"/>
            </a:pPr>
            <a:r>
              <a:rPr lang="en-IN" baseline="0" dirty="0"/>
              <a:t>3.5min +30sec*3=5min</a:t>
            </a:r>
          </a:p>
          <a:p>
            <a:endParaRPr lang="en-IN" baseline="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098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- At last, we </a:t>
            </a:r>
            <a:r>
              <a:rPr lang="en-IN" baseline="0" dirty="0"/>
              <a:t>summarize the observations :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1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2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3 &amp;4</a:t>
            </a:r>
          </a:p>
          <a:p>
            <a:endParaRPr lang="en-IN" baseline="0" dirty="0"/>
          </a:p>
          <a:p>
            <a:pPr marL="181240" indent="-181240">
              <a:buFontTx/>
              <a:buChar char="-"/>
            </a:pPr>
            <a:r>
              <a:rPr lang="en-IN" baseline="0" dirty="0"/>
              <a:t>The future work includes training with higher resolution inputs </a:t>
            </a:r>
          </a:p>
          <a:p>
            <a:pPr marL="181240" indent="-181240">
              <a:buFontTx/>
              <a:buChar char="-"/>
            </a:pPr>
            <a:r>
              <a:rPr lang="en-IN" baseline="0" dirty="0"/>
              <a:t>and high resolution output in the Ml model with lowering voxel size.</a:t>
            </a:r>
          </a:p>
          <a:p>
            <a:r>
              <a:rPr lang="en-IN" baseline="0" dirty="0"/>
              <a:t>- We will also experiment with including all the locations for prediction of the depth map</a:t>
            </a:r>
          </a:p>
          <a:p>
            <a:pPr marL="181240" indent="-181240">
              <a:buFontTx/>
              <a:buChar char="-"/>
            </a:pPr>
            <a:endParaRPr lang="en-IN" baseline="0" dirty="0"/>
          </a:p>
          <a:p>
            <a:r>
              <a:rPr lang="en-IN" baseline="0" dirty="0"/>
              <a:t>Thank you for listening, any questions ?</a:t>
            </a:r>
            <a:br>
              <a:rPr lang="en-IN" baseline="0" dirty="0"/>
            </a:br>
            <a:endParaRPr lang="en-IN" dirty="0"/>
          </a:p>
          <a:p>
            <a:r>
              <a:rPr lang="en-IN" dirty="0"/>
              <a:t>5 min 30sec.</a:t>
            </a:r>
            <a:r>
              <a:rPr lang="en-IN" baseline="0" dirty="0"/>
              <a:t> </a:t>
            </a:r>
          </a:p>
          <a:p>
            <a:endParaRPr lang="en-IN" baseline="0" dirty="0"/>
          </a:p>
          <a:p>
            <a:endParaRPr lang="en-IN" baseline="0" dirty="0"/>
          </a:p>
          <a:p>
            <a:r>
              <a:rPr lang="en-IN" baseline="0"/>
              <a:t>Future work/applications :</a:t>
            </a:r>
            <a:endParaRPr lang="en-IN" baseline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Check Generalizability of current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Lidar 2 MIMO channel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err="1"/>
              <a:t>Sovling</a:t>
            </a:r>
            <a:r>
              <a:rPr lang="en-IN" dirty="0"/>
              <a:t> all RF sensing applications by using </a:t>
            </a:r>
            <a:r>
              <a:rPr lang="en-IN" dirty="0" err="1"/>
              <a:t>lidar</a:t>
            </a:r>
            <a:r>
              <a:rPr lang="en-IN" dirty="0"/>
              <a:t> data generated from trained mimo2lidar model as the comprehensive &amp; human centric sensing data of environment 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5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Hello everyone, (hope you</a:t>
            </a:r>
            <a:r>
              <a:rPr lang="en-IN" baseline="0" dirty="0"/>
              <a:t> enjoyed the presentations so far).  I am Yeswanth </a:t>
            </a:r>
            <a:r>
              <a:rPr lang="en-IN" baseline="0" dirty="0" err="1"/>
              <a:t>reddy</a:t>
            </a:r>
            <a:r>
              <a:rPr lang="en-IN" baseline="0" dirty="0"/>
              <a:t> from Samsung research institute in Bangalore. Our team </a:t>
            </a:r>
            <a:r>
              <a:rPr lang="en-IN" baseline="0" dirty="0" err="1"/>
              <a:t>SixG_ISAC</a:t>
            </a:r>
            <a:r>
              <a:rPr lang="en-IN" baseline="0" dirty="0"/>
              <a:t> has four  members, myself, </a:t>
            </a:r>
            <a:r>
              <a:rPr lang="en-IN" baseline="0" dirty="0" err="1"/>
              <a:t>shubham</a:t>
            </a:r>
            <a:r>
              <a:rPr lang="en-IN" baseline="0" dirty="0"/>
              <a:t>, </a:t>
            </a:r>
            <a:r>
              <a:rPr lang="en-IN" baseline="0" dirty="0" err="1"/>
              <a:t>avani</a:t>
            </a:r>
            <a:r>
              <a:rPr lang="en-IN" baseline="0" dirty="0"/>
              <a:t> and </a:t>
            </a:r>
            <a:r>
              <a:rPr lang="en-IN" baseline="0" dirty="0" err="1"/>
              <a:t>ashok</a:t>
            </a:r>
            <a:r>
              <a:rPr lang="en-IN" baseline="0" dirty="0"/>
              <a:t> .</a:t>
            </a:r>
          </a:p>
          <a:p>
            <a:r>
              <a:rPr lang="en-IN" baseline="0" dirty="0"/>
              <a:t> And we work on applications that go beyond 5G.</a:t>
            </a:r>
          </a:p>
          <a:p>
            <a:r>
              <a:rPr lang="en-IN" baseline="0" dirty="0"/>
              <a:t>To support a large variety of such applications we need a network that is not just fast but also flexible with intelligence to adapt to each of these applications .</a:t>
            </a:r>
          </a:p>
          <a:p>
            <a:r>
              <a:rPr lang="en-IN" baseline="0" dirty="0"/>
              <a:t>In this challenge, Our goal is to develop a machine learning framework for one of these applications </a:t>
            </a:r>
            <a:r>
              <a:rPr lang="en-IN" baseline="0" dirty="0" err="1"/>
              <a:t>i.e</a:t>
            </a:r>
            <a:r>
              <a:rPr lang="en-IN" baseline="0" dirty="0"/>
              <a:t> estimation of depth map of the environment using 6G communication signals.</a:t>
            </a:r>
          </a:p>
          <a:p>
            <a:endParaRPr lang="en-I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r>
              <a:rPr lang="en-IN" dirty="0"/>
              <a:t>Here are some snapshots of the Actual LIDAR PCD and predicted PCD,</a:t>
            </a:r>
            <a:r>
              <a:rPr lang="en-IN" baseline="0" dirty="0"/>
              <a:t> we can see that the </a:t>
            </a:r>
          </a:p>
          <a:p>
            <a:pPr marL="302066" indent="-3020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The ML model </a:t>
            </a:r>
            <a:r>
              <a:rPr lang="en-IN" sz="1300" b="1" dirty="0"/>
              <a:t>proposed</a:t>
            </a:r>
            <a:r>
              <a:rPr lang="en-IN" sz="1300" dirty="0"/>
              <a:t> returns </a:t>
            </a:r>
            <a:r>
              <a:rPr lang="en-IN" sz="1300" b="1" dirty="0"/>
              <a:t>LIDAR-like high resolution </a:t>
            </a:r>
            <a:r>
              <a:rPr lang="en-IN" sz="1300" dirty="0"/>
              <a:t>point clouds</a:t>
            </a:r>
          </a:p>
          <a:p>
            <a:pPr marL="302066" indent="-3020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 </a:t>
            </a:r>
            <a:r>
              <a:rPr lang="en-IN" sz="1300" b="1" dirty="0"/>
              <a:t>Change in perception </a:t>
            </a:r>
            <a:r>
              <a:rPr lang="en-IN" sz="1300" dirty="0"/>
              <a:t>across location and </a:t>
            </a:r>
            <a:r>
              <a:rPr lang="en-IN" sz="1300" dirty="0" err="1"/>
              <a:t>orienatation</a:t>
            </a:r>
            <a:r>
              <a:rPr lang="en-IN" sz="1300" dirty="0"/>
              <a:t>, is nicely </a:t>
            </a:r>
            <a:r>
              <a:rPr lang="en-IN" sz="1300" b="1" dirty="0"/>
              <a:t>captured in the predicted PCD</a:t>
            </a:r>
            <a:r>
              <a:rPr lang="en-IN" sz="1300" dirty="0"/>
              <a:t> even though the </a:t>
            </a:r>
            <a:r>
              <a:rPr lang="en-IN" sz="1300" dirty="0" err="1"/>
              <a:t>Tx</a:t>
            </a:r>
            <a:r>
              <a:rPr lang="en-IN" sz="1300" dirty="0"/>
              <a:t> and Rx location is unknown for the challenge.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42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aseline="0" dirty="0"/>
              <a:t>Lets take a look at the measurement setup. This is the room in which measurements are taken. (laser pointer)</a:t>
            </a:r>
          </a:p>
          <a:p>
            <a:endParaRPr lang="en-IN" baseline="0" dirty="0"/>
          </a:p>
          <a:p>
            <a:r>
              <a:rPr lang="en-IN" baseline="0" dirty="0"/>
              <a:t> We have a transmitter at a fixed location on the left and a receiver moving in different areas of room . Observation of the room changes with receiver location &amp; orientation -----Transition------</a:t>
            </a:r>
          </a:p>
          <a:p>
            <a:endParaRPr lang="en-IN" dirty="0"/>
          </a:p>
          <a:p>
            <a:r>
              <a:rPr lang="en-IN" baseline="0" dirty="0"/>
              <a:t>The challenge is to estimate depth map of the environment at each receiver position using </a:t>
            </a:r>
            <a:r>
              <a:rPr lang="en-IN" baseline="0" dirty="0" err="1"/>
              <a:t>mmwave</a:t>
            </a:r>
            <a:r>
              <a:rPr lang="en-IN" baseline="0" dirty="0"/>
              <a:t> signals.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-----Transition------</a:t>
            </a:r>
          </a:p>
          <a:p>
            <a:r>
              <a:rPr lang="en-IN" baseline="0" dirty="0"/>
              <a:t>In other words , We train an ML model that takes MIMO channel impulse response as input and generates Lidar point cloud as the output.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Note that  We are only given channel impulse response as input.  The location &amp; orientation of these nodes are therefore  unknown making the problem more complicated.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69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latin typeface="+mn-lt"/>
                <a:cs typeface="+mn-cs"/>
              </a:rPr>
              <a:t>Now</a:t>
            </a:r>
            <a:r>
              <a:rPr lang="en-IN" baseline="0" dirty="0">
                <a:latin typeface="+mn-lt"/>
                <a:cs typeface="+mn-cs"/>
              </a:rPr>
              <a:t> coming to outline of solution.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>
                <a:latin typeface="+mn-lt"/>
                <a:cs typeface="+mn-cs"/>
              </a:rPr>
              <a:t>The input RF data has the transmission &amp; reception at 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physically </a:t>
            </a:r>
            <a:r>
              <a:rPr lang="en-I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seperate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locations also known</a:t>
            </a:r>
            <a:r>
              <a:rPr lang="en-I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bi static mode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Whereas</a:t>
            </a:r>
            <a:r>
              <a:rPr lang="en-I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 sends and receives</a:t>
            </a:r>
            <a:r>
              <a:rPr lang="en-I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laser signals from the same location also known as mono-static mode.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latin typeface="+mn-lt"/>
                <a:cs typeface="+mn-cs"/>
              </a:rPr>
              <a:t>So Pre-processing step handles the deterministic aspects of transforming MIMO channel data which is in </a:t>
            </a:r>
            <a:r>
              <a:rPr lang="en-IN" dirty="0" err="1">
                <a:latin typeface="+mn-lt"/>
                <a:cs typeface="+mn-cs"/>
              </a:rPr>
              <a:t>bistatic</a:t>
            </a:r>
            <a:r>
              <a:rPr lang="en-IN" baseline="0" dirty="0">
                <a:latin typeface="+mn-lt"/>
                <a:cs typeface="+mn-cs"/>
              </a:rPr>
              <a:t> format </a:t>
            </a:r>
            <a:r>
              <a:rPr lang="en-IN" dirty="0">
                <a:latin typeface="+mn-lt"/>
                <a:cs typeface="+mn-cs"/>
              </a:rPr>
              <a:t> to mono-static</a:t>
            </a:r>
            <a:r>
              <a:rPr lang="en-IN" baseline="0" dirty="0">
                <a:latin typeface="+mn-lt"/>
                <a:cs typeface="+mn-cs"/>
              </a:rPr>
              <a:t> </a:t>
            </a:r>
            <a:r>
              <a:rPr lang="en-IN" dirty="0">
                <a:latin typeface="+mn-lt"/>
                <a:cs typeface="+mn-cs"/>
              </a:rPr>
              <a:t>format. This makes ML model learning faster</a:t>
            </a:r>
            <a:r>
              <a:rPr lang="en-IN" baseline="0" dirty="0">
                <a:latin typeface="+mn-lt"/>
                <a:cs typeface="+mn-cs"/>
              </a:rPr>
              <a:t> &amp; understandable.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latin typeface="+mn-lt"/>
                <a:cs typeface="+mn-cs"/>
              </a:rPr>
              <a:t>Looking at the</a:t>
            </a:r>
            <a:r>
              <a:rPr lang="en-IN" baseline="0" dirty="0">
                <a:latin typeface="+mn-lt"/>
                <a:cs typeface="+mn-cs"/>
              </a:rPr>
              <a:t> input data at each location, we observed </a:t>
            </a:r>
            <a:endParaRPr lang="en-IN" dirty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>
                <a:latin typeface="+mn-lt"/>
                <a:cs typeface="+mn-cs"/>
              </a:rPr>
              <a:t>that RF data has lower resolution  &amp; fewer reflections (with 6400 points) whereas Lidar has both higher resolution &amp; larger points of reflections (approximately 32,000 points).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>
                <a:latin typeface="+mn-lt"/>
                <a:cs typeface="+mn-cs"/>
              </a:rPr>
              <a:t>So at each RX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>
                <a:latin typeface="+mn-lt"/>
                <a:cs typeface="+mn-cs"/>
              </a:rPr>
              <a:t>We transform the </a:t>
            </a:r>
            <a:r>
              <a:rPr lang="en-IN" baseline="0" dirty="0" err="1">
                <a:latin typeface="+mn-lt"/>
                <a:cs typeface="+mn-cs"/>
              </a:rPr>
              <a:t>bistatic</a:t>
            </a:r>
            <a:r>
              <a:rPr lang="en-IN" baseline="0" dirty="0">
                <a:latin typeface="+mn-lt"/>
                <a:cs typeface="+mn-cs"/>
              </a:rPr>
              <a:t> RF data into mono-static format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>
                <a:latin typeface="+mn-lt"/>
                <a:cs typeface="+mn-cs"/>
              </a:rPr>
              <a:t>And train the ML model by fitting it to similarly structured Lidar ground truth.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>
                <a:latin typeface="+mn-lt"/>
                <a:cs typeface="+mn-cs"/>
              </a:rPr>
              <a:t>--------end--------------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>
                <a:latin typeface="+mn-lt"/>
                <a:cs typeface="+mn-cs"/>
              </a:rPr>
              <a:t>As you can see, </a:t>
            </a: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essence, we are attempting to take MIMO channel data that is bi-static (physically separable TX, RX) and fit it to LIDAR data that is mono static (same antenna as TX &amp; RX).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(Why do</a:t>
            </a:r>
            <a:r>
              <a:rPr lang="en-IN" baseline="0" dirty="0"/>
              <a:t> you need to transform to mono static data before sending to ML?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We wanted to make the training part of model more simpler &amp; explainable . If not done, model should be itself learn about existence of MIMO TX and its location and other features thorough a large amount of training data which is of-course not guaranteed and depends on ML architecture.)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baseline="0" dirty="0"/>
              <a:t>(In addition, we wanted to handle the deterministic aspects of model fitting like data transformations outside the DL model training.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Since we are aware of what part of model learns what? this makes improving the overall model with further additional features much easier.)</a:t>
            </a:r>
            <a:endParaRPr lang="en-IN" dirty="0">
              <a:latin typeface="+mn-lt"/>
              <a:cs typeface="+mn-cs"/>
            </a:endParaRPr>
          </a:p>
          <a:p>
            <a:endParaRPr lang="en-IN" dirty="0"/>
          </a:p>
          <a:p>
            <a:endParaRPr lang="en-IN" baseline="0" dirty="0"/>
          </a:p>
          <a:p>
            <a:endParaRPr lang="en-IN" baseline="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60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First step in pre-processing to perform spatial</a:t>
            </a:r>
            <a:r>
              <a:rPr lang="en-IN" baseline="0" dirty="0"/>
              <a:t> transform on the input channel impulse response. This is done so that we can transform our data from Antenna space to angular beam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-----Transition------</a:t>
            </a:r>
          </a:p>
          <a:p>
            <a:r>
              <a:rPr lang="en-IN" baseline="0" dirty="0"/>
              <a:t>This spatial transform therefore helps us get to sensing framework from communication framework.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((laser pointer) </a:t>
            </a:r>
            <a:r>
              <a:rPr lang="en-IN" baseline="0" dirty="0"/>
              <a:t>On the right , you have a plot of matrix H_beam for a delay where each entry represents power for an AOA,AOD pair</a:t>
            </a:r>
            <a:r>
              <a:rPr lang="en-IN" dirty="0"/>
              <a:t>)</a:t>
            </a:r>
            <a:endParaRPr lang="en-IN" baseline="0" dirty="0"/>
          </a:p>
          <a:p>
            <a:r>
              <a:rPr lang="en-IN" baseline="0" dirty="0"/>
              <a:t>The matrix H_beam gives us the power of reflections at points separated in distance by 0.17 m or 17 cm &amp;  on avg. in angle by 22.5 </a:t>
            </a:r>
            <a:r>
              <a:rPr lang="en-IN" baseline="0" dirty="0" err="1"/>
              <a:t>deg</a:t>
            </a:r>
            <a:r>
              <a:rPr lang="en-IN" baseline="0" dirty="0"/>
              <a:t> across  azimuth &amp; elevation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390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Now</a:t>
            </a:r>
            <a:r>
              <a:rPr lang="en-IN" baseline="0" dirty="0"/>
              <a:t> that we got H_beam, we need to transform it into mono-static format (</a:t>
            </a:r>
            <a:r>
              <a:rPr lang="en-IN" baseline="0" dirty="0" err="1"/>
              <a:t>i.e</a:t>
            </a:r>
            <a:r>
              <a:rPr lang="en-IN" baseline="0" dirty="0"/>
              <a:t> as if the transmission &amp; reception occur at RX.)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The first step</a:t>
            </a:r>
            <a:r>
              <a:rPr lang="en-IN" baseline="0" dirty="0"/>
              <a:t> in this transformation is to </a:t>
            </a:r>
            <a:r>
              <a:rPr lang="en-IN" dirty="0"/>
              <a:t>Find LOS path</a:t>
            </a:r>
          </a:p>
          <a:p>
            <a:endParaRPr lang="en-IN" baseline="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54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087707-6360-8941-90A4-F513F1024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032" y="0"/>
            <a:ext cx="12228755" cy="5753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06198-1EEA-C342-A1A2-40617829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9" y="125292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299C8-3CCB-9F48-A452-224FD24BD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3A121-89FF-D74D-B673-3DF25B57E1AE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DBAB4046-800C-4703-8A9E-0B3C73AEE3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172E1-6679-1FDD-AD32-5F317D8C39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1478" y="5643960"/>
            <a:ext cx="5034579" cy="1188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CFFFB-5048-E5EF-334A-C7BDEEED233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00184" y="5633957"/>
            <a:ext cx="5034579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22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4B4D0-7F86-4003-B51A-5504167F26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9B78758-F9F3-482C-BA28-A71E2B9D4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2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059BF2-5FB3-4DFD-AAE0-261ED0D7C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49943-6A86-4BC6-978A-78390C393E4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09F19BC-61B5-409A-BE83-3413F74A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72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29C6262-BDA7-4D2D-8603-E5B3C4CEC85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CDB410-C29A-49F5-8826-31460E13F7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6A5CD18-7FE9-4A15-B01B-55CF4063B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person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48BEF8E-9168-4DC0-BB27-091BECA0AA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20CE4FE-E261-4412-B5B5-4B1C01930F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2" y="3166050"/>
            <a:ext cx="11671300" cy="614363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3400" b="1" i="0" u="none" strike="noStrike" kern="1200" cap="all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j-ea"/>
                <a:cs typeface="Gill Sans MT"/>
              </a:defRPr>
            </a:lvl1pPr>
            <a:lvl2pPr marL="457200" indent="0">
              <a:buNone/>
              <a:defRPr>
                <a:solidFill>
                  <a:srgbClr val="FF0000"/>
                </a:solidFill>
              </a:defRPr>
            </a:lvl2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671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person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D3302-0026-487D-B970-B4421BC351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2" y="3166050"/>
            <a:ext cx="11671300" cy="614363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3400" b="1" i="0" u="none" strike="noStrike" kern="1200" cap="all" spc="0" normalizeH="0" baseline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j-ea"/>
                <a:cs typeface="Gill Sans MT"/>
              </a:defRPr>
            </a:lvl1pPr>
            <a:lvl2pPr marL="457200" indent="0">
              <a:buNone/>
              <a:defRPr>
                <a:solidFill>
                  <a:srgbClr val="FF0000"/>
                </a:solidFill>
              </a:defRPr>
            </a:lvl2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205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342434-9005-9A48-8FA3-73C5FE8D7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14CCD-6008-7C48-8213-7ACB9973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048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&amp;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458665" y="1015450"/>
            <a:ext cx="11197884" cy="5038344"/>
          </a:xfrm>
          <a:prstGeom prst="rect">
            <a:avLst/>
          </a:prstGeom>
        </p:spPr>
        <p:txBody>
          <a:bodyPr lIns="0" tIns="39832" rIns="79659" bIns="39832"/>
          <a:lstStyle>
            <a:lvl1pPr marL="199164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/>
            </a:lvl1pPr>
            <a:lvl2pPr marL="398323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/>
            </a:lvl3pPr>
            <a:lvl4pPr marL="796648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/>
            </a:lvl4pPr>
            <a:lvl5pPr marL="995809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62503" y="6363221"/>
            <a:ext cx="11197884" cy="365760"/>
          </a:xfrm>
          <a:prstGeom prst="rect">
            <a:avLst/>
          </a:prstGeom>
        </p:spPr>
        <p:txBody>
          <a:bodyPr lIns="0" tIns="39832" rIns="79659" bIns="0" anchor="b" anchorCtr="0"/>
          <a:lstStyle>
            <a:lvl1pPr marL="0" indent="0">
              <a:spcBef>
                <a:spcPts val="0"/>
              </a:spcBef>
              <a:buNone/>
              <a:defRPr sz="1000" i="0" baseline="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[Sources and footnotes]</a:t>
            </a:r>
          </a:p>
        </p:txBody>
      </p:sp>
      <p:sp>
        <p:nvSpPr>
          <p:cNvPr id="6" name="직사각형 108"/>
          <p:cNvSpPr/>
          <p:nvPr userDrawn="1"/>
        </p:nvSpPr>
        <p:spPr>
          <a:xfrm>
            <a:off x="0" y="62360"/>
            <a:ext cx="12192000" cy="593914"/>
          </a:xfrm>
          <a:prstGeom prst="rect">
            <a:avLst/>
          </a:prstGeom>
          <a:gradFill flip="none" rotWithShape="1">
            <a:gsLst>
              <a:gs pos="40000">
                <a:srgbClr val="00000E"/>
              </a:gs>
              <a:gs pos="71000">
                <a:srgbClr val="006FAC"/>
              </a:gs>
              <a:gs pos="100000">
                <a:srgbClr val="131C49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ysClr val="window" lastClr="FFFFFF">
                <a:tint val="45000"/>
                <a:satMod val="400000"/>
              </a:sys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477" y="313199"/>
            <a:ext cx="943300" cy="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3189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2A621-B74F-3A41-A866-D2CD7F26E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0"/>
            <a:ext cx="12195655" cy="573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A74CB-75CA-FB48-A8B5-239B7A321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09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95348-E952-2E4A-B6F1-C0FE7ADEFF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E6F119-D7E5-DE4E-A9F5-72940F83BFA5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4B01848C-7608-44D8-ADD8-26EFF7EFCD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B3E91-4C39-A15D-6391-B25C5B736C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1478" y="5643960"/>
            <a:ext cx="5034579" cy="1188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4BFDA-9F2E-4C73-AF38-834BFFE31A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00184" y="5633957"/>
            <a:ext cx="5034579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4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804" y="-5792"/>
            <a:ext cx="12203607" cy="609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0493E-BF3F-BB45-AA8B-B5CC0BCE52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AAED3-6E58-C048-8DCC-F1DC236879DA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D3E085C4-DCA6-43B0-9D45-C9864076F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FB257F-E78B-5143-9197-29A7753A1BD4}"/>
              </a:ext>
            </a:extLst>
          </p:cNvPr>
          <p:cNvSpPr/>
          <p:nvPr userDrawn="1"/>
        </p:nvSpPr>
        <p:spPr>
          <a:xfrm>
            <a:off x="-3" y="5598633"/>
            <a:ext cx="12195652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985" y="1963"/>
            <a:ext cx="12198984" cy="6861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7EFF5-A996-6F4F-B042-6AC5C9AD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5BCF3-54DD-114C-AC77-41AB67A43060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F8B1A67-39F7-4B25-8810-4F00C063C6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4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74" y="1170432"/>
            <a:ext cx="10166126" cy="121161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CF5BF-A748-DB47-BF3F-3ADB26A4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7F5AF-E0DF-6E43-A1D7-F5FEFFC7316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A668-5308-374A-A0F0-7F1E52D0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07C0-9B05-8F45-903D-46447652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E71D35-3A4C-544C-8023-6D77DCD91F7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9FAE3-492E-8945-991C-5D2A0F2415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3CDE5-653C-2C48-B912-0A4C8B267902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1A437EC9-475F-4627-A6A7-1D52120332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3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1BAFE4-3996-9B40-A849-0450F4C595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804DA-26DC-094D-81DE-93F10F39F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51A0C-9B64-634D-8A09-BE241A244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619D-369A-3C40-8401-DAA021E8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84E01-FA1D-DF4D-8154-31A9A186127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A8995-CDE0-A646-B4C0-DF68570A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2D4CD-0567-AA4B-BE1B-B504FA73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9F883E-0FB0-C74A-9872-9131D81B78D9}"/>
              </a:ext>
            </a:extLst>
          </p:cNvPr>
          <p:cNvSpPr/>
          <p:nvPr userDrawn="1"/>
        </p:nvSpPr>
        <p:spPr>
          <a:xfrm>
            <a:off x="0" y="5599675"/>
            <a:ext cx="12192000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16920-52D1-3E46-95C0-7A90E9052ADC}"/>
              </a:ext>
            </a:extLst>
          </p:cNvPr>
          <p:cNvCxnSpPr>
            <a:cxnSpLocks/>
          </p:cNvCxnSpPr>
          <p:nvPr userDrawn="1"/>
        </p:nvCxnSpPr>
        <p:spPr>
          <a:xfrm>
            <a:off x="-53165" y="5598633"/>
            <a:ext cx="12290612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18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2F910-7BE2-3145-8A9D-95D41CBA6D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1393" y="5604271"/>
            <a:ext cx="12228755" cy="127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16920-52D1-3E46-95C0-7A90E9052ADC}"/>
              </a:ext>
            </a:extLst>
          </p:cNvPr>
          <p:cNvCxnSpPr>
            <a:cxnSpLocks/>
          </p:cNvCxnSpPr>
          <p:nvPr userDrawn="1"/>
        </p:nvCxnSpPr>
        <p:spPr>
          <a:xfrm>
            <a:off x="-53165" y="5598633"/>
            <a:ext cx="12290612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28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A23069-512B-4AEF-9404-4912C865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1C78F9-EC4F-4C1B-BAC5-3ACE7B21B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7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36F84-A056-024D-8256-6D325175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5" y="326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515DB-95E6-C443-858B-86A26AE7D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4E01-FA1D-DF4D-8154-31A9A186127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D10BC-EA5B-B342-BB67-E3B44DFF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EFDFB-58EC-8343-9988-C1A633F1A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D185C6-3D46-4B8E-8759-04505E199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3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49" r:id="rId6"/>
    <p:sldLayoutId id="2147483710" r:id="rId7"/>
    <p:sldLayoutId id="2147483711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659" r:id="rId15"/>
    <p:sldLayoutId id="214748371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9.png"/><Relationship Id="rId7" Type="http://schemas.openxmlformats.org/officeDocument/2006/relationships/image" Target="../media/image80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nistgov/ML5G-PS-004" TargetMode="External"/><Relationship Id="rId2" Type="http://schemas.openxmlformats.org/officeDocument/2006/relationships/hyperlink" Target="https://datapub.nist.gov/od/id/mds2-2645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intclouds.org/documentation/tutorials/pcd_file_format.html" TargetMode="External"/><Relationship Id="rId7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yntcloud.readthedocs.io/en/latest/" TargetMode="External"/><Relationship Id="rId5" Type="http://schemas.openxmlformats.org/officeDocument/2006/relationships/hyperlink" Target="http://www.open3d.org/" TargetMode="External"/><Relationship Id="rId4" Type="http://schemas.openxmlformats.org/officeDocument/2006/relationships/hyperlink" Target="https://www.mathworks.com/help/vision/ref/pcread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U-AI-ML-in-5G-Challen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hyperlink" Target="https://github.com/ITU-AI-ML-in-5G-Challenge/ML5G-PS-004-Depth-map-estimation-in-6G-mmWave-systems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8.png"/><Relationship Id="rId5" Type="http://schemas.openxmlformats.org/officeDocument/2006/relationships/image" Target="../media/image85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6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280.png"/><Relationship Id="rId7" Type="http://schemas.openxmlformats.org/officeDocument/2006/relationships/image" Target="../media/image80.sv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9.png"/><Relationship Id="rId11" Type="http://schemas.openxmlformats.org/officeDocument/2006/relationships/image" Target="../media/image210.png"/><Relationship Id="rId5" Type="http://schemas.openxmlformats.org/officeDocument/2006/relationships/image" Target="../media/image105.png"/><Relationship Id="rId10" Type="http://schemas.openxmlformats.org/officeDocument/2006/relationships/image" Target="../media/image78.svg"/><Relationship Id="rId4" Type="http://schemas.openxmlformats.org/officeDocument/2006/relationships/image" Target="../media/image170.png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0.png"/><Relationship Id="rId11" Type="http://schemas.openxmlformats.org/officeDocument/2006/relationships/image" Target="../media/image640.png"/><Relationship Id="rId5" Type="http://schemas.openxmlformats.org/officeDocument/2006/relationships/image" Target="../media/image59.tiff"/><Relationship Id="rId10" Type="http://schemas.openxmlformats.org/officeDocument/2006/relationships/image" Target="../media/image630.png"/><Relationship Id="rId4" Type="http://schemas.openxmlformats.org/officeDocument/2006/relationships/image" Target="../media/image510.png"/><Relationship Id="rId9" Type="http://schemas.openxmlformats.org/officeDocument/2006/relationships/image" Target="../media/image6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140.png"/><Relationship Id="rId3" Type="http://schemas.openxmlformats.org/officeDocument/2006/relationships/image" Target="../media/image1500.png"/><Relationship Id="rId7" Type="http://schemas.openxmlformats.org/officeDocument/2006/relationships/image" Target="../media/image53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9.tiff"/><Relationship Id="rId11" Type="http://schemas.openxmlformats.org/officeDocument/2006/relationships/image" Target="../media/image640.png"/><Relationship Id="rId5" Type="http://schemas.openxmlformats.org/officeDocument/2006/relationships/image" Target="../media/image510.png"/><Relationship Id="rId15" Type="http://schemas.openxmlformats.org/officeDocument/2006/relationships/image" Target="../media/image180.png"/><Relationship Id="rId10" Type="http://schemas.openxmlformats.org/officeDocument/2006/relationships/image" Target="../media/image630.png"/><Relationship Id="rId4" Type="http://schemas.openxmlformats.org/officeDocument/2006/relationships/image" Target="../media/image500.png"/><Relationship Id="rId9" Type="http://schemas.openxmlformats.org/officeDocument/2006/relationships/image" Target="../media/image620.png"/><Relationship Id="rId1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6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0.png"/><Relationship Id="rId11" Type="http://schemas.openxmlformats.org/officeDocument/2006/relationships/image" Target="../media/image640.png"/><Relationship Id="rId5" Type="http://schemas.openxmlformats.org/officeDocument/2006/relationships/image" Target="../media/image59.tiff"/><Relationship Id="rId15" Type="http://schemas.openxmlformats.org/officeDocument/2006/relationships/image" Target="../media/image260.png"/><Relationship Id="rId4" Type="http://schemas.openxmlformats.org/officeDocument/2006/relationships/image" Target="../media/image510.png"/><Relationship Id="rId1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650.png"/><Relationship Id="rId18" Type="http://schemas.openxmlformats.org/officeDocument/2006/relationships/image" Target="../media/image24.png"/><Relationship Id="rId3" Type="http://schemas.openxmlformats.org/officeDocument/2006/relationships/image" Target="../media/image500.png"/><Relationship Id="rId21" Type="http://schemas.openxmlformats.org/officeDocument/2006/relationships/image" Target="../media/image26.png"/><Relationship Id="rId7" Type="http://schemas.openxmlformats.org/officeDocument/2006/relationships/image" Target="../media/image202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0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1.png"/><Relationship Id="rId11" Type="http://schemas.openxmlformats.org/officeDocument/2006/relationships/image" Target="../media/image640.png"/><Relationship Id="rId24" Type="http://schemas.openxmlformats.org/officeDocument/2006/relationships/image" Target="../media/image290.png"/><Relationship Id="rId5" Type="http://schemas.openxmlformats.org/officeDocument/2006/relationships/image" Target="../media/image59.tiff"/><Relationship Id="rId15" Type="http://schemas.openxmlformats.org/officeDocument/2006/relationships/image" Target="../media/image201.png"/><Relationship Id="rId23" Type="http://schemas.openxmlformats.org/officeDocument/2006/relationships/image" Target="../media/image28.png"/><Relationship Id="rId19" Type="http://schemas.openxmlformats.org/officeDocument/2006/relationships/image" Target="../media/image230.png"/><Relationship Id="rId4" Type="http://schemas.openxmlformats.org/officeDocument/2006/relationships/image" Target="../media/image510.png"/><Relationship Id="rId14" Type="http://schemas.openxmlformats.org/officeDocument/2006/relationships/image" Target="../media/image190.png"/><Relationship Id="rId22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6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0.png"/><Relationship Id="rId11" Type="http://schemas.openxmlformats.org/officeDocument/2006/relationships/image" Target="../media/image640.png"/><Relationship Id="rId5" Type="http://schemas.openxmlformats.org/officeDocument/2006/relationships/image" Target="../media/image59.tiff"/><Relationship Id="rId15" Type="http://schemas.openxmlformats.org/officeDocument/2006/relationships/image" Target="../media/image260.png"/><Relationship Id="rId4" Type="http://schemas.openxmlformats.org/officeDocument/2006/relationships/image" Target="../media/image510.png"/><Relationship Id="rId1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3" Type="http://schemas.openxmlformats.org/officeDocument/2006/relationships/image" Target="../media/image500.png"/><Relationship Id="rId21" Type="http://schemas.openxmlformats.org/officeDocument/2006/relationships/image" Target="../media/image410.png"/><Relationship Id="rId7" Type="http://schemas.openxmlformats.org/officeDocument/2006/relationships/image" Target="../media/image300.png"/><Relationship Id="rId12" Type="http://schemas.openxmlformats.org/officeDocument/2006/relationships/image" Target="../media/image520.png"/><Relationship Id="rId25" Type="http://schemas.openxmlformats.org/officeDocument/2006/relationships/image" Target="../media/image370.png"/><Relationship Id="rId2" Type="http://schemas.openxmlformats.org/officeDocument/2006/relationships/notesSlide" Target="../notesSlides/notesSlide14.xm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0.png"/><Relationship Id="rId11" Type="http://schemas.openxmlformats.org/officeDocument/2006/relationships/image" Target="../media/image650.png"/><Relationship Id="rId24" Type="http://schemas.openxmlformats.org/officeDocument/2006/relationships/image" Target="../media/image320.png"/><Relationship Id="rId5" Type="http://schemas.openxmlformats.org/officeDocument/2006/relationships/image" Target="../media/image59.tiff"/><Relationship Id="rId15" Type="http://schemas.openxmlformats.org/officeDocument/2006/relationships/image" Target="../media/image380.png"/><Relationship Id="rId23" Type="http://schemas.openxmlformats.org/officeDocument/2006/relationships/image" Target="../media/image310.png"/><Relationship Id="rId10" Type="http://schemas.openxmlformats.org/officeDocument/2006/relationships/image" Target="../media/image640.png"/><Relationship Id="rId19" Type="http://schemas.openxmlformats.org/officeDocument/2006/relationships/image" Target="../media/image39.png"/><Relationship Id="rId4" Type="http://schemas.openxmlformats.org/officeDocument/2006/relationships/image" Target="../media/image510.png"/><Relationship Id="rId14" Type="http://schemas.openxmlformats.org/officeDocument/2006/relationships/image" Target="../media/image680.png"/><Relationship Id="rId22" Type="http://schemas.openxmlformats.org/officeDocument/2006/relationships/image" Target="../media/image260.png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50.png"/><Relationship Id="rId3" Type="http://schemas.openxmlformats.org/officeDocument/2006/relationships/image" Target="../media/image500.png"/><Relationship Id="rId12" Type="http://schemas.openxmlformats.org/officeDocument/2006/relationships/image" Target="../media/image520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30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11" Type="http://schemas.openxmlformats.org/officeDocument/2006/relationships/image" Target="../media/image650.png"/><Relationship Id="rId6" Type="http://schemas.openxmlformats.org/officeDocument/2006/relationships/image" Target="../media/image360.png"/><Relationship Id="rId15" Type="http://schemas.openxmlformats.org/officeDocument/2006/relationships/image" Target="../media/image59.tiff"/><Relationship Id="rId10" Type="http://schemas.openxmlformats.org/officeDocument/2006/relationships/image" Target="../media/image640.png"/><Relationship Id="rId19" Type="http://schemas.openxmlformats.org/officeDocument/2006/relationships/image" Target="../media/image104.png"/><Relationship Id="rId4" Type="http://schemas.openxmlformats.org/officeDocument/2006/relationships/image" Target="../media/image510.png"/><Relationship Id="rId14" Type="http://schemas.openxmlformats.org/officeDocument/2006/relationships/image" Target="../media/image6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81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9.emf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8.png"/><Relationship Id="rId5" Type="http://schemas.openxmlformats.org/officeDocument/2006/relationships/image" Target="../media/image85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6.png"/><Relationship Id="rId11" Type="http://schemas.openxmlformats.org/officeDocument/2006/relationships/image" Target="../media/image88.png"/><Relationship Id="rId5" Type="http://schemas.openxmlformats.org/officeDocument/2006/relationships/image" Target="../media/image81.png"/><Relationship Id="rId10" Type="http://schemas.openxmlformats.org/officeDocument/2006/relationships/image" Target="../media/image87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6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720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1.png"/><Relationship Id="rId5" Type="http://schemas.openxmlformats.org/officeDocument/2006/relationships/image" Target="../media/image69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hyperlink" Target="https://mentor.ieee.org/802.11/dcn/21/11-21-1675-00-00bf-mmwave-phased-array-channel-sounder-for-human-sensing.pptx" TargetMode="External"/><Relationship Id="rId10" Type="http://schemas.openxmlformats.org/officeDocument/2006/relationships/image" Target="../media/image45.png"/><Relationship Id="rId4" Type="http://schemas.openxmlformats.org/officeDocument/2006/relationships/image" Target="../media/image40.jpeg"/><Relationship Id="rId9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3" Type="http://schemas.openxmlformats.org/officeDocument/2006/relationships/image" Target="../media/image52.png"/><Relationship Id="rId7" Type="http://schemas.openxmlformats.org/officeDocument/2006/relationships/image" Target="../media/image14.png"/><Relationship Id="rId12" Type="http://schemas.openxmlformats.org/officeDocument/2006/relationships/image" Target="../media/image59.tiff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11" Type="http://schemas.openxmlformats.org/officeDocument/2006/relationships/image" Target="../media/image58.sv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3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FD70-F4AD-400D-B87E-8C4C4783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3" y="1253810"/>
            <a:ext cx="11111861" cy="1325563"/>
          </a:xfrm>
        </p:spPr>
        <p:txBody>
          <a:bodyPr>
            <a:normAutofit fontScale="90000"/>
          </a:bodyPr>
          <a:lstStyle/>
          <a:p>
            <a:r>
              <a:rPr lang="en-US"/>
              <a:t>Digital-twin-enabled 6G: Depth Map Estimation in </a:t>
            </a:r>
            <a:r>
              <a:rPr lang="en-US" err="1"/>
              <a:t>mmWave</a:t>
            </a:r>
            <a:r>
              <a:rPr lang="en-US"/>
              <a:t>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87DBC-FBBA-4DA8-B108-C01CE0270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839" y="2840303"/>
            <a:ext cx="5757681" cy="480131"/>
          </a:xfrm>
        </p:spPr>
        <p:txBody>
          <a:bodyPr/>
          <a:lstStyle/>
          <a:p>
            <a:r>
              <a:rPr lang="en-US"/>
              <a:t>Steve Blandino</a:t>
            </a:r>
            <a:r>
              <a:rPr lang="en-US" baseline="30000"/>
              <a:t>1</a:t>
            </a:r>
            <a:r>
              <a:rPr lang="en-US"/>
              <a:t>, Yeswanth Guddeti</a:t>
            </a:r>
            <a:r>
              <a:rPr lang="en-US" baseline="30000"/>
              <a:t>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916331F-48F5-F958-795B-4C196F007F5A}"/>
              </a:ext>
            </a:extLst>
          </p:cNvPr>
          <p:cNvSpPr txBox="1">
            <a:spLocks/>
          </p:cNvSpPr>
          <p:nvPr/>
        </p:nvSpPr>
        <p:spPr>
          <a:xfrm>
            <a:off x="497839" y="3272809"/>
            <a:ext cx="10674986" cy="719171"/>
          </a:xfrm>
          <a:prstGeom prst="rect">
            <a:avLst/>
          </a:prstGeom>
        </p:spPr>
        <p:txBody>
          <a:bodyPr vert="horz" wrap="square" lIns="108000" tIns="45720" rIns="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5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87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0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75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38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01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aseline="30000" dirty="0"/>
              <a:t>1</a:t>
            </a:r>
            <a:r>
              <a:rPr lang="en-US" sz="1800" dirty="0"/>
              <a:t>Associate, Communication Technology Laboratory, National Institute of Standards and Technology</a:t>
            </a:r>
          </a:p>
          <a:p>
            <a:r>
              <a:rPr lang="en-US" sz="1800" baseline="30000" dirty="0"/>
              <a:t>2</a:t>
            </a:r>
            <a:r>
              <a:rPr lang="en-US" sz="1800" dirty="0"/>
              <a:t>Samsung R&amp;D Institute</a:t>
            </a:r>
            <a:endParaRPr lang="en-US" sz="1800" baseline="30000" dirty="0"/>
          </a:p>
        </p:txBody>
      </p:sp>
    </p:spTree>
    <p:extLst>
      <p:ext uri="{BB962C8B-B14F-4D97-AF65-F5344CB8AC3E}">
        <p14:creationId xmlns:p14="http://schemas.microsoft.com/office/powerpoint/2010/main" val="367303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806DF5-225C-788B-3ECF-36B822F29A64}"/>
              </a:ext>
            </a:extLst>
          </p:cNvPr>
          <p:cNvSpPr/>
          <p:nvPr/>
        </p:nvSpPr>
        <p:spPr>
          <a:xfrm>
            <a:off x="5146030" y="1346216"/>
            <a:ext cx="3703084" cy="132556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68E25-B20A-563D-FF8D-A30C9CF9CFC7}"/>
              </a:ext>
            </a:extLst>
          </p:cNvPr>
          <p:cNvSpPr/>
          <p:nvPr/>
        </p:nvSpPr>
        <p:spPr>
          <a:xfrm>
            <a:off x="1297541" y="2534968"/>
            <a:ext cx="3703084" cy="2869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99591-ACCB-44D2-B3D5-D8165DA9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data to design AI/ML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410E-773D-42FB-A8B5-3F9927BD7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10</a:t>
            </a:fld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CCA25E8-5775-41B2-8D1E-C96B4D4AE3C6}"/>
              </a:ext>
            </a:extLst>
          </p:cNvPr>
          <p:cNvCxnSpPr>
            <a:cxnSpLocks/>
            <a:stCxn id="26" idx="3"/>
            <a:endCxn id="21" idx="1"/>
          </p:cNvCxnSpPr>
          <p:nvPr/>
        </p:nvCxnSpPr>
        <p:spPr>
          <a:xfrm>
            <a:off x="3509037" y="3170499"/>
            <a:ext cx="2372208" cy="642618"/>
          </a:xfrm>
          <a:prstGeom prst="bentConnector3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C7EFB9F-30DF-4E2A-8474-51C47E316F2A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509037" y="3813117"/>
            <a:ext cx="2372208" cy="635531"/>
          </a:xfrm>
          <a:prstGeom prst="bentConnector3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F5FF8-D864-539B-38D0-FD6E6F22144E}"/>
              </a:ext>
            </a:extLst>
          </p:cNvPr>
          <p:cNvSpPr/>
          <p:nvPr/>
        </p:nvSpPr>
        <p:spPr bwMode="auto">
          <a:xfrm>
            <a:off x="5881245" y="4946616"/>
            <a:ext cx="2232656" cy="700379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kern="0" dirty="0">
                <a:solidFill>
                  <a:prstClr val="black"/>
                </a:solidFill>
              </a:rPr>
              <a:t>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A8FDB-01B2-17D1-F37B-F4B77DDE7709}"/>
              </a:ext>
            </a:extLst>
          </p:cNvPr>
          <p:cNvSpPr txBox="1"/>
          <p:nvPr/>
        </p:nvSpPr>
        <p:spPr>
          <a:xfrm>
            <a:off x="1297541" y="4902593"/>
            <a:ext cx="370308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Training AI/ML Models using sensors and RF communication signals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E749E7-D84E-13E5-E698-014F031F9152}"/>
              </a:ext>
            </a:extLst>
          </p:cNvPr>
          <p:cNvSpPr txBox="1"/>
          <p:nvPr/>
        </p:nvSpPr>
        <p:spPr>
          <a:xfrm>
            <a:off x="5146031" y="1407151"/>
            <a:ext cx="3703084" cy="276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Inference using RF communication signal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15F1B2-9D7C-AF5D-469B-11DCDA31849A}"/>
              </a:ext>
            </a:extLst>
          </p:cNvPr>
          <p:cNvSpPr/>
          <p:nvPr/>
        </p:nvSpPr>
        <p:spPr bwMode="auto">
          <a:xfrm>
            <a:off x="5881245" y="3462927"/>
            <a:ext cx="2232656" cy="7003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kern="0" dirty="0">
                <a:solidFill>
                  <a:prstClr val="black"/>
                </a:solidFill>
              </a:rPr>
              <a:t>AI/ML model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A08DE89-3FEE-7585-365C-F78DDF99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071" y="2733918"/>
            <a:ext cx="1180966" cy="8731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B8F26C-86BF-EB5B-8CEB-BCDBD8C0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979" y="3934629"/>
            <a:ext cx="1204058" cy="834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0FF02D3-0A15-F3B2-0896-C170B03E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543" y="1775863"/>
            <a:ext cx="1204058" cy="834686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356EF6C-BACE-67FB-5991-288C54128ACE}"/>
              </a:ext>
            </a:extLst>
          </p:cNvPr>
          <p:cNvSpPr/>
          <p:nvPr/>
        </p:nvSpPr>
        <p:spPr>
          <a:xfrm rot="5400000">
            <a:off x="6640884" y="2884791"/>
            <a:ext cx="713377" cy="365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A47A54-43E1-9946-92A6-0A82168B2BE3}"/>
              </a:ext>
            </a:extLst>
          </p:cNvPr>
          <p:cNvSpPr/>
          <p:nvPr/>
        </p:nvSpPr>
        <p:spPr>
          <a:xfrm rot="5400000">
            <a:off x="6640884" y="4372399"/>
            <a:ext cx="713377" cy="365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0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3C36F-B970-4598-9298-AFC86A558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NIST Measurements</a:t>
            </a:r>
          </a:p>
        </p:txBody>
      </p:sp>
    </p:spTree>
    <p:extLst>
      <p:ext uri="{BB962C8B-B14F-4D97-AF65-F5344CB8AC3E}">
        <p14:creationId xmlns:p14="http://schemas.microsoft.com/office/powerpoint/2010/main" val="401292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69F4FE6-5AEB-F07B-1BCC-A9025D49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6" y="1495812"/>
            <a:ext cx="6191250" cy="465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D6B19-582A-E60A-D6D1-33088D92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Measurement Environment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2168F-6F11-A98B-FC28-35E89CA43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8" descr="New_map_TX1_ITU_Challenge.png">
            <a:extLst>
              <a:ext uri="{FF2B5EF4-FFF2-40B4-BE49-F238E27FC236}">
                <a16:creationId xmlns:a16="http://schemas.microsoft.com/office/drawing/2014/main" id="{F1AF20E5-B3E4-F209-16EF-F67A6591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483679"/>
            <a:ext cx="3257550" cy="4700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3C7CA7-FDF5-EAB1-EF90-9B837A86820E}"/>
              </a:ext>
            </a:extLst>
          </p:cNvPr>
          <p:cNvSpPr txBox="1"/>
          <p:nvPr/>
        </p:nvSpPr>
        <p:spPr>
          <a:xfrm>
            <a:off x="8210549" y="5133975"/>
            <a:ext cx="117157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Transmitter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CA0A1-BD22-5FE3-2AB4-672D8FF52451}"/>
              </a:ext>
            </a:extLst>
          </p:cNvPr>
          <p:cNvSpPr txBox="1"/>
          <p:nvPr/>
        </p:nvSpPr>
        <p:spPr>
          <a:xfrm>
            <a:off x="9382124" y="1981199"/>
            <a:ext cx="101917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Receiver</a:t>
            </a:r>
            <a:endParaRPr lang="en-US"/>
          </a:p>
          <a:p>
            <a:r>
              <a:rPr lang="en-US" sz="1600" b="1">
                <a:cs typeface="Calibri"/>
              </a:rPr>
              <a:t>trajectory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9E18A-DBFB-D02D-8ECF-3E2AA0086414}"/>
              </a:ext>
            </a:extLst>
          </p:cNvPr>
          <p:cNvSpPr txBox="1"/>
          <p:nvPr/>
        </p:nvSpPr>
        <p:spPr>
          <a:xfrm>
            <a:off x="2002254" y="3603458"/>
            <a:ext cx="117157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Transmitter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F2822-E927-D9BF-EB37-63F0A0B3874A}"/>
              </a:ext>
            </a:extLst>
          </p:cNvPr>
          <p:cNvSpPr txBox="1"/>
          <p:nvPr/>
        </p:nvSpPr>
        <p:spPr>
          <a:xfrm>
            <a:off x="3805487" y="3986462"/>
            <a:ext cx="92392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Receiver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FC85D-8A42-FB05-B92C-189200883CAA}"/>
              </a:ext>
            </a:extLst>
          </p:cNvPr>
          <p:cNvSpPr txBox="1"/>
          <p:nvPr/>
        </p:nvSpPr>
        <p:spPr>
          <a:xfrm>
            <a:off x="276224" y="6353175"/>
            <a:ext cx="108680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 transmitter was fixed in the corner of the room, while the receiver was moving in three areas across the room.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A917F-44CE-3FB9-A953-C81F7A7DEA9F}"/>
              </a:ext>
            </a:extLst>
          </p:cNvPr>
          <p:cNvSpPr/>
          <p:nvPr/>
        </p:nvSpPr>
        <p:spPr>
          <a:xfrm>
            <a:off x="2310063" y="3021930"/>
            <a:ext cx="561473" cy="64168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E556A-72B0-9272-126E-FB19BF798DA8}"/>
              </a:ext>
            </a:extLst>
          </p:cNvPr>
          <p:cNvSpPr/>
          <p:nvPr/>
        </p:nvSpPr>
        <p:spPr>
          <a:xfrm>
            <a:off x="3994484" y="3021930"/>
            <a:ext cx="561473" cy="9825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BD95F0-BBFC-8931-5BA5-FF619745AFE5}"/>
              </a:ext>
            </a:extLst>
          </p:cNvPr>
          <p:cNvSpPr/>
          <p:nvPr/>
        </p:nvSpPr>
        <p:spPr>
          <a:xfrm>
            <a:off x="10888648" y="1251517"/>
            <a:ext cx="1268187" cy="620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422AB4-160E-B54F-AE04-4CC40BDFB692}"/>
              </a:ext>
            </a:extLst>
          </p:cNvPr>
          <p:cNvCxnSpPr>
            <a:cxnSpLocks/>
          </p:cNvCxnSpPr>
          <p:nvPr/>
        </p:nvCxnSpPr>
        <p:spPr>
          <a:xfrm>
            <a:off x="10956686" y="1540436"/>
            <a:ext cx="220436" cy="0"/>
          </a:xfrm>
          <a:prstGeom prst="straightConnector1">
            <a:avLst/>
          </a:prstGeom>
          <a:ln w="12700">
            <a:solidFill>
              <a:srgbClr val="3C8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79CCE3-613B-F19F-7954-AEB4A534FB70}"/>
              </a:ext>
            </a:extLst>
          </p:cNvPr>
          <p:cNvCxnSpPr>
            <a:cxnSpLocks/>
          </p:cNvCxnSpPr>
          <p:nvPr/>
        </p:nvCxnSpPr>
        <p:spPr>
          <a:xfrm>
            <a:off x="10956686" y="1676507"/>
            <a:ext cx="220436" cy="0"/>
          </a:xfrm>
          <a:prstGeom prst="straightConnector1">
            <a:avLst/>
          </a:prstGeom>
          <a:ln w="12700">
            <a:solidFill>
              <a:srgbClr val="9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4E2665-141E-ABBB-E5FC-9D0A83560885}"/>
              </a:ext>
            </a:extLst>
          </p:cNvPr>
          <p:cNvCxnSpPr>
            <a:cxnSpLocks/>
          </p:cNvCxnSpPr>
          <p:nvPr/>
        </p:nvCxnSpPr>
        <p:spPr>
          <a:xfrm>
            <a:off x="10956686" y="1826186"/>
            <a:ext cx="220436" cy="0"/>
          </a:xfrm>
          <a:prstGeom prst="straightConnector1">
            <a:avLst/>
          </a:prstGeom>
          <a:ln w="127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FB3686-39A3-A739-942E-064A2A3CC617}"/>
              </a:ext>
            </a:extLst>
          </p:cNvPr>
          <p:cNvSpPr txBox="1"/>
          <p:nvPr/>
        </p:nvSpPr>
        <p:spPr>
          <a:xfrm>
            <a:off x="10877550" y="1218813"/>
            <a:ext cx="2197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cs typeface="Calibri"/>
              </a:rPr>
              <a:t>Receiver trajectory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6B8AE7-401D-B55C-F579-DC7A19F04E94}"/>
              </a:ext>
            </a:extLst>
          </p:cNvPr>
          <p:cNvSpPr txBox="1"/>
          <p:nvPr/>
        </p:nvSpPr>
        <p:spPr>
          <a:xfrm>
            <a:off x="11147186" y="1425878"/>
            <a:ext cx="1055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cs typeface="Calibri"/>
              </a:rPr>
              <a:t>Receiver trajectory 1</a:t>
            </a:r>
            <a:endParaRPr 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CD346-1A98-89A2-DA46-B82B2C0313B1}"/>
              </a:ext>
            </a:extLst>
          </p:cNvPr>
          <p:cNvSpPr txBox="1"/>
          <p:nvPr/>
        </p:nvSpPr>
        <p:spPr>
          <a:xfrm>
            <a:off x="11147186" y="1564798"/>
            <a:ext cx="1055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cs typeface="Calibri"/>
              </a:rPr>
              <a:t>Receiver trajectory 2 </a:t>
            </a:r>
            <a:endParaRPr 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5D09C-0CB1-3639-9E6A-3F8694BF79A8}"/>
              </a:ext>
            </a:extLst>
          </p:cNvPr>
          <p:cNvSpPr txBox="1"/>
          <p:nvPr/>
        </p:nvSpPr>
        <p:spPr>
          <a:xfrm>
            <a:off x="11144463" y="1698801"/>
            <a:ext cx="10804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cs typeface="Calibri"/>
              </a:rPr>
              <a:t>Receiver trajectory 3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4380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DEA2-01DF-4940-8A3D-0A044BD8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Measurement System &amp; Data Collection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C30FD-57FF-435F-B56A-BF8711490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8" descr="IMG_1813.JPG">
            <a:extLst>
              <a:ext uri="{FF2B5EF4-FFF2-40B4-BE49-F238E27FC236}">
                <a16:creationId xmlns:a16="http://schemas.microsoft.com/office/drawing/2014/main" id="{20B211A8-42DF-FC74-A93A-F26E44ED1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3" t="8332" r="528" b="175"/>
          <a:stretch/>
        </p:blipFill>
        <p:spPr>
          <a:xfrm rot="5400000">
            <a:off x="-421310" y="2376503"/>
            <a:ext cx="4643054" cy="3224429"/>
          </a:xfrm>
        </p:spPr>
      </p:pic>
      <p:pic>
        <p:nvPicPr>
          <p:cNvPr id="10" name="Picture 10" descr="IMG_1814.JPG">
            <a:extLst>
              <a:ext uri="{FF2B5EF4-FFF2-40B4-BE49-F238E27FC236}">
                <a16:creationId xmlns:a16="http://schemas.microsoft.com/office/drawing/2014/main" id="{DBA1EA74-A713-F5FE-85B3-8DCE27F68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8" t="6970" r="30385" b="4545"/>
          <a:stretch/>
        </p:blipFill>
        <p:spPr>
          <a:xfrm>
            <a:off x="3962747" y="1638300"/>
            <a:ext cx="3526416" cy="376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9E7FB-6193-05F3-17AD-26A3C49FBAF7}"/>
              </a:ext>
            </a:extLst>
          </p:cNvPr>
          <p:cNvSpPr txBox="1"/>
          <p:nvPr/>
        </p:nvSpPr>
        <p:spPr>
          <a:xfrm>
            <a:off x="2465971" y="5865394"/>
            <a:ext cx="92392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Receiver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E2509-51B9-F18E-4D48-D519D994526E}"/>
              </a:ext>
            </a:extLst>
          </p:cNvPr>
          <p:cNvSpPr txBox="1"/>
          <p:nvPr/>
        </p:nvSpPr>
        <p:spPr>
          <a:xfrm>
            <a:off x="5611529" y="5048175"/>
            <a:ext cx="1790906" cy="338554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cs typeface="Calibri"/>
              </a:rPr>
              <a:t>Antenna array (RF)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B729-A74A-CA5B-741F-EE8D4AB7389D}"/>
              </a:ext>
            </a:extLst>
          </p:cNvPr>
          <p:cNvSpPr txBox="1"/>
          <p:nvPr/>
        </p:nvSpPr>
        <p:spPr>
          <a:xfrm>
            <a:off x="6174535" y="3369329"/>
            <a:ext cx="1186112" cy="338554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ea typeface="+mn-lt"/>
                <a:cs typeface="+mn-lt"/>
              </a:rPr>
              <a:t>360° Lidar</a:t>
            </a:r>
            <a:endParaRPr lang="en-US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AF5F8-3F11-3665-D685-60F5D0D1A9C5}"/>
              </a:ext>
            </a:extLst>
          </p:cNvPr>
          <p:cNvSpPr txBox="1"/>
          <p:nvPr/>
        </p:nvSpPr>
        <p:spPr>
          <a:xfrm>
            <a:off x="6077991" y="2156019"/>
            <a:ext cx="1266825" cy="338554"/>
          </a:xfrm>
          <a:prstGeom prst="rect">
            <a:avLst/>
          </a:prstGeom>
          <a:solidFill>
            <a:srgbClr val="5B9BD5">
              <a:alpha val="81000"/>
            </a:srgb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cs typeface="Calibri"/>
              </a:rPr>
              <a:t>360° Camera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817D5E-47FF-B7DA-9CAB-AF13B4AE4C3A}"/>
              </a:ext>
            </a:extLst>
          </p:cNvPr>
          <p:cNvSpPr txBox="1"/>
          <p:nvPr/>
        </p:nvSpPr>
        <p:spPr>
          <a:xfrm>
            <a:off x="3796965" y="5504447"/>
            <a:ext cx="38671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While in motion, the receiver collected: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cs typeface="Calibri"/>
              </a:rPr>
              <a:t>RF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cs typeface="Calibri"/>
              </a:rPr>
              <a:t>360° lidar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  <a:cs typeface="Calibri"/>
              </a:rPr>
              <a:t>360° photos of the environment.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739C25-1E01-4CA5-ACAA-B52D6929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087" y="4665075"/>
            <a:ext cx="36671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810222C-4A65-4155-9768-7208A2AB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820" y="1249305"/>
            <a:ext cx="3714750" cy="14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763BE8-8E77-4744-8103-95F22766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946" y="2719957"/>
            <a:ext cx="3686175" cy="187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57DD43FB-6111-0FE5-8A6B-772709C75C84}"/>
              </a:ext>
            </a:extLst>
          </p:cNvPr>
          <p:cNvSpPr/>
          <p:nvPr/>
        </p:nvSpPr>
        <p:spPr>
          <a:xfrm>
            <a:off x="7428073" y="5115426"/>
            <a:ext cx="563481" cy="208548"/>
          </a:xfrm>
          <a:prstGeom prst="rightArrow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F6115C-237E-A994-5652-021561A92C1F}"/>
              </a:ext>
            </a:extLst>
          </p:cNvPr>
          <p:cNvSpPr/>
          <p:nvPr/>
        </p:nvSpPr>
        <p:spPr>
          <a:xfrm>
            <a:off x="7401004" y="3429319"/>
            <a:ext cx="603585" cy="218574"/>
          </a:xfrm>
          <a:prstGeom prst="rightArrow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0C0A40B-6AC9-B670-CBED-9A6D067029D0}"/>
              </a:ext>
            </a:extLst>
          </p:cNvPr>
          <p:cNvSpPr/>
          <p:nvPr/>
        </p:nvSpPr>
        <p:spPr>
          <a:xfrm>
            <a:off x="7370229" y="2156019"/>
            <a:ext cx="653717" cy="218574"/>
          </a:xfrm>
          <a:prstGeom prst="rightArrow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F25E85-4E3F-653E-BADA-4D43CC8663F1}"/>
              </a:ext>
            </a:extLst>
          </p:cNvPr>
          <p:cNvCxnSpPr>
            <a:cxnSpLocks/>
          </p:cNvCxnSpPr>
          <p:nvPr/>
        </p:nvCxnSpPr>
        <p:spPr>
          <a:xfrm>
            <a:off x="2465971" y="3498233"/>
            <a:ext cx="1496776" cy="18884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3C687C-A372-22D8-BA1F-BF796864D1D7}"/>
              </a:ext>
            </a:extLst>
          </p:cNvPr>
          <p:cNvCxnSpPr>
            <a:cxnSpLocks/>
          </p:cNvCxnSpPr>
          <p:nvPr/>
        </p:nvCxnSpPr>
        <p:spPr>
          <a:xfrm flipV="1">
            <a:off x="2465971" y="1667190"/>
            <a:ext cx="1516133" cy="16211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A0A3E6-B016-4E5F-B7AB-38FD766D9E2D}"/>
              </a:ext>
            </a:extLst>
          </p:cNvPr>
          <p:cNvSpPr/>
          <p:nvPr/>
        </p:nvSpPr>
        <p:spPr>
          <a:xfrm>
            <a:off x="1241824" y="1829307"/>
            <a:ext cx="1428685" cy="166892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848235-ACDF-FE0D-9956-84AA84B09ECD}"/>
              </a:ext>
            </a:extLst>
          </p:cNvPr>
          <p:cNvSpPr/>
          <p:nvPr/>
        </p:nvSpPr>
        <p:spPr>
          <a:xfrm>
            <a:off x="5334577" y="2678056"/>
            <a:ext cx="489174" cy="269330"/>
          </a:xfrm>
          <a:prstGeom prst="ellipse">
            <a:avLst/>
          </a:prstGeom>
          <a:solidFill>
            <a:srgbClr val="181816"/>
          </a:solidFill>
          <a:ln>
            <a:solidFill>
              <a:srgbClr val="18181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E77BFD-4AD7-ADC6-4FCF-4F49F5F37AEB}"/>
              </a:ext>
            </a:extLst>
          </p:cNvPr>
          <p:cNvSpPr/>
          <p:nvPr/>
        </p:nvSpPr>
        <p:spPr>
          <a:xfrm>
            <a:off x="1738608" y="2170115"/>
            <a:ext cx="217558" cy="218574"/>
          </a:xfrm>
          <a:prstGeom prst="ellipse">
            <a:avLst/>
          </a:prstGeom>
          <a:solidFill>
            <a:srgbClr val="4A3830"/>
          </a:solidFill>
          <a:ln>
            <a:solidFill>
              <a:srgbClr val="4A383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EBC4C3-1572-1036-185A-3B721558C128}"/>
              </a:ext>
            </a:extLst>
          </p:cNvPr>
          <p:cNvSpPr/>
          <p:nvPr/>
        </p:nvSpPr>
        <p:spPr>
          <a:xfrm>
            <a:off x="1103871" y="5181265"/>
            <a:ext cx="71357" cy="219416"/>
          </a:xfrm>
          <a:prstGeom prst="ellipse">
            <a:avLst/>
          </a:prstGeom>
          <a:solidFill>
            <a:srgbClr val="DE9C8E"/>
          </a:solidFill>
          <a:ln>
            <a:solidFill>
              <a:srgbClr val="DE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87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835CA-90F1-4A4F-BDDE-B0846E1686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ITU AI/ML in 5G challenge</a:t>
            </a:r>
          </a:p>
        </p:txBody>
      </p:sp>
    </p:spTree>
    <p:extLst>
      <p:ext uri="{BB962C8B-B14F-4D97-AF65-F5344CB8AC3E}">
        <p14:creationId xmlns:p14="http://schemas.microsoft.com/office/powerpoint/2010/main" val="3632165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6ED6-64DE-4407-8A16-0D74C4AF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Depth Map estimation using </a:t>
            </a:r>
            <a:r>
              <a:rPr lang="en-US" sz="4400" err="1"/>
              <a:t>mm-wave+ML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6C96-3EA0-4B31-AE15-281622F08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MIMO nodes</a:t>
            </a:r>
          </a:p>
          <a:p>
            <a:pPr lvl="1"/>
            <a:r>
              <a:rPr lang="en-US" dirty="0"/>
              <a:t>One fixed transmitter</a:t>
            </a:r>
          </a:p>
          <a:p>
            <a:pPr lvl="1"/>
            <a:r>
              <a:rPr lang="en-US" dirty="0"/>
              <a:t>One moving (position and orientation) receiver</a:t>
            </a:r>
          </a:p>
          <a:p>
            <a:r>
              <a:rPr lang="en-US" dirty="0"/>
              <a:t>Observation of environment changes over time </a:t>
            </a:r>
          </a:p>
          <a:p>
            <a:pPr lvl="1"/>
            <a:r>
              <a:rPr lang="en-US" dirty="0"/>
              <a:t>Relative to position and orientation of the receiver</a:t>
            </a:r>
          </a:p>
          <a:p>
            <a:r>
              <a:rPr lang="en-US" b="1" dirty="0"/>
              <a:t>Challenge</a:t>
            </a:r>
            <a:r>
              <a:rPr lang="en-US" dirty="0"/>
              <a:t>: estimate the depth map of the environment at each receiver position, using mm-wave signals.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37731-B99C-4E7A-926C-34BE33D3E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15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9B814A-69CD-4C5D-96B2-1029E4604E03}"/>
              </a:ext>
            </a:extLst>
          </p:cNvPr>
          <p:cNvSpPr/>
          <p:nvPr/>
        </p:nvSpPr>
        <p:spPr>
          <a:xfrm>
            <a:off x="8952330" y="2075211"/>
            <a:ext cx="2818186" cy="3806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EE85B6-A52F-4523-A383-5506EF476596}"/>
              </a:ext>
            </a:extLst>
          </p:cNvPr>
          <p:cNvSpPr/>
          <p:nvPr/>
        </p:nvSpPr>
        <p:spPr>
          <a:xfrm>
            <a:off x="6220495" y="2076561"/>
            <a:ext cx="2731834" cy="380608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071E46-BEE6-4394-A90C-9E7986ABBB7B}"/>
              </a:ext>
            </a:extLst>
          </p:cNvPr>
          <p:cNvSpPr/>
          <p:nvPr/>
        </p:nvSpPr>
        <p:spPr>
          <a:xfrm>
            <a:off x="6220496" y="2086720"/>
            <a:ext cx="5550020" cy="380608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1CCDC3-11C9-4BA6-9D26-95F2C114CAE6}"/>
              </a:ext>
            </a:extLst>
          </p:cNvPr>
          <p:cNvSpPr/>
          <p:nvPr/>
        </p:nvSpPr>
        <p:spPr>
          <a:xfrm>
            <a:off x="8448628" y="3799494"/>
            <a:ext cx="1052204" cy="3805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AD3C7A-B113-44F6-B2AE-0810F399863D}"/>
              </a:ext>
            </a:extLst>
          </p:cNvPr>
          <p:cNvSpPr txBox="1"/>
          <p:nvPr/>
        </p:nvSpPr>
        <p:spPr>
          <a:xfrm>
            <a:off x="6651041" y="2070153"/>
            <a:ext cx="1870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chemeClr val="accent1"/>
                </a:solidFill>
              </a:rPr>
              <a:t>Physical world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DDC82B-09A9-4897-B01B-C5F3AFC8AC75}"/>
              </a:ext>
            </a:extLst>
          </p:cNvPr>
          <p:cNvSpPr txBox="1"/>
          <p:nvPr/>
        </p:nvSpPr>
        <p:spPr>
          <a:xfrm>
            <a:off x="9508356" y="2071491"/>
            <a:ext cx="1706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accent5"/>
                </a:solidFill>
              </a:rPr>
              <a:t>Digital twin </a:t>
            </a:r>
          </a:p>
        </p:txBody>
      </p:sp>
      <p:pic>
        <p:nvPicPr>
          <p:cNvPr id="84" name="Picture 5" descr="IMG_1811.JPG">
            <a:extLst>
              <a:ext uri="{FF2B5EF4-FFF2-40B4-BE49-F238E27FC236}">
                <a16:creationId xmlns:a16="http://schemas.microsoft.com/office/drawing/2014/main" id="{2F0496DF-1725-4861-AB5E-E02ECAA4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29" y="3288231"/>
            <a:ext cx="1870742" cy="140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6" name="Picture 7">
            <a:extLst>
              <a:ext uri="{FF2B5EF4-FFF2-40B4-BE49-F238E27FC236}">
                <a16:creationId xmlns:a16="http://schemas.microsoft.com/office/drawing/2014/main" id="{8E50594B-6CD2-455C-94F3-5FEADE94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95" y="3354028"/>
            <a:ext cx="1897689" cy="1248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659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8" descr="New_map_TX1_ITU_Challenge.png">
            <a:extLst>
              <a:ext uri="{FF2B5EF4-FFF2-40B4-BE49-F238E27FC236}">
                <a16:creationId xmlns:a16="http://schemas.microsoft.com/office/drawing/2014/main" id="{2019B492-1016-4D9F-B030-C670AE2B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225" y="1584202"/>
            <a:ext cx="3257550" cy="4700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7B9C8-BA53-4A4F-8BC7-8F9B5380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MIMO channel impulse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3C19-CB12-4E66-99F2-9456AE970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16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444E4A-7BFA-454D-A769-6732B5462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434" t="10856" r="30529" b="9894"/>
          <a:stretch/>
        </p:blipFill>
        <p:spPr>
          <a:xfrm>
            <a:off x="6047621" y="1269968"/>
            <a:ext cx="1975556" cy="317041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E03A2D9-3D87-4910-9895-0AEDFFB82A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1800" t="10856" r="31163"/>
          <a:stretch/>
        </p:blipFill>
        <p:spPr>
          <a:xfrm>
            <a:off x="0" y="3291769"/>
            <a:ext cx="1975555" cy="35662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7DCE68-3C71-43D3-B24A-4C1560DA8D07}"/>
              </a:ext>
            </a:extLst>
          </p:cNvPr>
          <p:cNvCxnSpPr/>
          <p:nvPr/>
        </p:nvCxnSpPr>
        <p:spPr>
          <a:xfrm flipH="1">
            <a:off x="2286000" y="5283729"/>
            <a:ext cx="6722533" cy="0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3771EF5-A1D6-487E-897B-EA7DDFB4AE59}"/>
              </a:ext>
            </a:extLst>
          </p:cNvPr>
          <p:cNvSpPr/>
          <p:nvPr/>
        </p:nvSpPr>
        <p:spPr>
          <a:xfrm>
            <a:off x="8961727" y="2531200"/>
            <a:ext cx="526569" cy="526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RX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571570-A65D-48F4-887D-A3EC4BD74964}"/>
              </a:ext>
            </a:extLst>
          </p:cNvPr>
          <p:cNvCxnSpPr>
            <a:cxnSpLocks/>
          </p:cNvCxnSpPr>
          <p:nvPr/>
        </p:nvCxnSpPr>
        <p:spPr>
          <a:xfrm flipH="1" flipV="1">
            <a:off x="8064983" y="2448120"/>
            <a:ext cx="896745" cy="280988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6CC8BE3-30A6-4C30-8730-59573604D6DA}"/>
              </a:ext>
            </a:extLst>
          </p:cNvPr>
          <p:cNvSpPr/>
          <p:nvPr/>
        </p:nvSpPr>
        <p:spPr>
          <a:xfrm>
            <a:off x="8961728" y="5020445"/>
            <a:ext cx="526569" cy="526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8C52C7-BE10-403F-BB2F-B56BFFED861F}"/>
              </a:ext>
            </a:extLst>
          </p:cNvPr>
          <p:cNvSpPr/>
          <p:nvPr/>
        </p:nvSpPr>
        <p:spPr>
          <a:xfrm>
            <a:off x="1448914" y="3251902"/>
            <a:ext cx="243840" cy="250341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2B09FD-E6EE-4029-8323-A43DA2F9F082}"/>
              </a:ext>
            </a:extLst>
          </p:cNvPr>
          <p:cNvSpPr/>
          <p:nvPr/>
        </p:nvSpPr>
        <p:spPr>
          <a:xfrm>
            <a:off x="6203315" y="1251270"/>
            <a:ext cx="243840" cy="250341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BCC3CE-2E85-4C01-8E6E-E5332189D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555" y="1388142"/>
            <a:ext cx="4069655" cy="305224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30C158-B7CA-4F23-8AF2-26AC4DBCDB5C}"/>
              </a:ext>
            </a:extLst>
          </p:cNvPr>
          <p:cNvSpPr txBox="1"/>
          <p:nvPr/>
        </p:nvSpPr>
        <p:spPr>
          <a:xfrm>
            <a:off x="915215" y="6003695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8×8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E273B7-3F10-411A-AD7F-CB7773ADF4CA}"/>
              </a:ext>
            </a:extLst>
          </p:cNvPr>
          <p:cNvSpPr txBox="1"/>
          <p:nvPr/>
        </p:nvSpPr>
        <p:spPr>
          <a:xfrm>
            <a:off x="6518275" y="4048532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8×8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34A6235-5C8E-461B-9591-CEBEA864B6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79741" y="2532037"/>
            <a:ext cx="1089629" cy="1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806DF5-225C-788B-3ECF-36B822F29A64}"/>
              </a:ext>
            </a:extLst>
          </p:cNvPr>
          <p:cNvSpPr/>
          <p:nvPr/>
        </p:nvSpPr>
        <p:spPr>
          <a:xfrm>
            <a:off x="4686689" y="1346216"/>
            <a:ext cx="3703084" cy="132556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68E25-B20A-563D-FF8D-A30C9CF9CFC7}"/>
              </a:ext>
            </a:extLst>
          </p:cNvPr>
          <p:cNvSpPr/>
          <p:nvPr/>
        </p:nvSpPr>
        <p:spPr>
          <a:xfrm>
            <a:off x="838200" y="2534968"/>
            <a:ext cx="3703084" cy="2869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99591-ACCB-44D2-B3D5-D8165DA9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410E-773D-42FB-A8B5-3F9927BD7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CCA25E8-5775-41B2-8D1E-C96B4D4AE3C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049696" y="3170499"/>
            <a:ext cx="2372208" cy="642618"/>
          </a:xfrm>
          <a:prstGeom prst="bentConnector3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C7EFB9F-30DF-4E2A-8474-51C47E316F2A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049696" y="3813117"/>
            <a:ext cx="2372208" cy="635531"/>
          </a:xfrm>
          <a:prstGeom prst="bentConnector3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F5FF8-D864-539B-38D0-FD6E6F22144E}"/>
              </a:ext>
            </a:extLst>
          </p:cNvPr>
          <p:cNvSpPr/>
          <p:nvPr/>
        </p:nvSpPr>
        <p:spPr bwMode="auto">
          <a:xfrm>
            <a:off x="5421904" y="4946616"/>
            <a:ext cx="2232656" cy="700379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kern="0" dirty="0">
                <a:solidFill>
                  <a:prstClr val="black"/>
                </a:solidFill>
              </a:rPr>
              <a:t>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A8FDB-01B2-17D1-F37B-F4B77DDE7709}"/>
              </a:ext>
            </a:extLst>
          </p:cNvPr>
          <p:cNvSpPr txBox="1"/>
          <p:nvPr/>
        </p:nvSpPr>
        <p:spPr>
          <a:xfrm>
            <a:off x="838200" y="4902593"/>
            <a:ext cx="370308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Training AI/ML Model using LIDAR data </a:t>
            </a:r>
          </a:p>
          <a:p>
            <a:pPr algn="ctr"/>
            <a:r>
              <a:rPr lang="en-US" sz="1200" dirty="0"/>
              <a:t>and MIMO channel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E749E7-D84E-13E5-E698-014F031F9152}"/>
              </a:ext>
            </a:extLst>
          </p:cNvPr>
          <p:cNvSpPr txBox="1"/>
          <p:nvPr/>
        </p:nvSpPr>
        <p:spPr>
          <a:xfrm>
            <a:off x="4686690" y="1407151"/>
            <a:ext cx="3703084" cy="276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Inference using MIMO channel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15F1B2-9D7C-AF5D-469B-11DCDA31849A}"/>
              </a:ext>
            </a:extLst>
          </p:cNvPr>
          <p:cNvSpPr/>
          <p:nvPr/>
        </p:nvSpPr>
        <p:spPr bwMode="auto">
          <a:xfrm>
            <a:off x="5421904" y="3462927"/>
            <a:ext cx="2232656" cy="7003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kern="0" dirty="0">
                <a:solidFill>
                  <a:prstClr val="black"/>
                </a:solidFill>
              </a:rPr>
              <a:t>AI/ML model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356EF6C-BACE-67FB-5991-288C54128ACE}"/>
              </a:ext>
            </a:extLst>
          </p:cNvPr>
          <p:cNvSpPr/>
          <p:nvPr/>
        </p:nvSpPr>
        <p:spPr>
          <a:xfrm rot="5400000">
            <a:off x="6181543" y="2884791"/>
            <a:ext cx="713377" cy="365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A47A54-43E1-9946-92A6-0A82168B2BE3}"/>
              </a:ext>
            </a:extLst>
          </p:cNvPr>
          <p:cNvSpPr/>
          <p:nvPr/>
        </p:nvSpPr>
        <p:spPr>
          <a:xfrm rot="5400000">
            <a:off x="6181543" y="4372399"/>
            <a:ext cx="713377" cy="365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6C043-21FA-7517-96E4-654671AA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58" y="2692063"/>
            <a:ext cx="1366838" cy="987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ABE825-615D-5ADA-E855-EBA56B7A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58" y="3813116"/>
            <a:ext cx="1366838" cy="10532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AC99F-F7C9-097F-CC84-9243D9E99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34" y="1719116"/>
            <a:ext cx="1202565" cy="9266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8B61314-0795-AC55-C06C-1E9DF53125B3}"/>
              </a:ext>
            </a:extLst>
          </p:cNvPr>
          <p:cNvGrpSpPr/>
          <p:nvPr/>
        </p:nvGrpSpPr>
        <p:grpSpPr>
          <a:xfrm>
            <a:off x="5283151" y="5699163"/>
            <a:ext cx="1122838" cy="960030"/>
            <a:chOff x="3743325" y="5754546"/>
            <a:chExt cx="1212602" cy="103677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D217FED-B926-8DE2-1878-10747ECCCCD6}"/>
                </a:ext>
              </a:extLst>
            </p:cNvPr>
            <p:cNvSpPr/>
            <p:nvPr/>
          </p:nvSpPr>
          <p:spPr>
            <a:xfrm>
              <a:off x="3743325" y="5754546"/>
              <a:ext cx="1212602" cy="10367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2DDDA58-6569-DCEE-CF11-FCE574F4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40" t="10224" r="27965" b="10047"/>
            <a:stretch/>
          </p:blipFill>
          <p:spPr>
            <a:xfrm>
              <a:off x="3811570" y="5827179"/>
              <a:ext cx="1069922" cy="910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98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806DF5-225C-788B-3ECF-36B822F29A64}"/>
              </a:ext>
            </a:extLst>
          </p:cNvPr>
          <p:cNvSpPr/>
          <p:nvPr/>
        </p:nvSpPr>
        <p:spPr>
          <a:xfrm>
            <a:off x="4686689" y="1346216"/>
            <a:ext cx="3703084" cy="132556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68E25-B20A-563D-FF8D-A30C9CF9CFC7}"/>
              </a:ext>
            </a:extLst>
          </p:cNvPr>
          <p:cNvSpPr/>
          <p:nvPr/>
        </p:nvSpPr>
        <p:spPr>
          <a:xfrm>
            <a:off x="838200" y="2534968"/>
            <a:ext cx="3703084" cy="2869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99591-ACCB-44D2-B3D5-D8165DA9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410E-773D-42FB-A8B5-3F9927BD7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CCA25E8-5775-41B2-8D1E-C96B4D4AE3C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049696" y="3170499"/>
            <a:ext cx="2372208" cy="642618"/>
          </a:xfrm>
          <a:prstGeom prst="bentConnector3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C7EFB9F-30DF-4E2A-8474-51C47E316F2A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049696" y="3813117"/>
            <a:ext cx="2372208" cy="635531"/>
          </a:xfrm>
          <a:prstGeom prst="bentConnector3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F5FF8-D864-539B-38D0-FD6E6F22144E}"/>
              </a:ext>
            </a:extLst>
          </p:cNvPr>
          <p:cNvSpPr/>
          <p:nvPr/>
        </p:nvSpPr>
        <p:spPr bwMode="auto">
          <a:xfrm>
            <a:off x="5421904" y="4946616"/>
            <a:ext cx="2232656" cy="700379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kern="0" dirty="0">
                <a:solidFill>
                  <a:prstClr val="black"/>
                </a:solidFill>
              </a:rPr>
              <a:t>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A8FDB-01B2-17D1-F37B-F4B77DDE7709}"/>
              </a:ext>
            </a:extLst>
          </p:cNvPr>
          <p:cNvSpPr txBox="1"/>
          <p:nvPr/>
        </p:nvSpPr>
        <p:spPr>
          <a:xfrm>
            <a:off x="838200" y="4902593"/>
            <a:ext cx="370308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Training AI/ML Model using LIDAR data </a:t>
            </a:r>
          </a:p>
          <a:p>
            <a:pPr algn="ctr"/>
            <a:r>
              <a:rPr lang="en-US" sz="1200" dirty="0"/>
              <a:t>and MIMO channel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E749E7-D84E-13E5-E698-014F031F9152}"/>
              </a:ext>
            </a:extLst>
          </p:cNvPr>
          <p:cNvSpPr txBox="1"/>
          <p:nvPr/>
        </p:nvSpPr>
        <p:spPr>
          <a:xfrm>
            <a:off x="4686690" y="1407151"/>
            <a:ext cx="3703084" cy="276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Inference using MIMO channel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15F1B2-9D7C-AF5D-469B-11DCDA31849A}"/>
              </a:ext>
            </a:extLst>
          </p:cNvPr>
          <p:cNvSpPr/>
          <p:nvPr/>
        </p:nvSpPr>
        <p:spPr bwMode="auto">
          <a:xfrm>
            <a:off x="5421904" y="3462927"/>
            <a:ext cx="2232656" cy="7003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kern="0" dirty="0">
                <a:solidFill>
                  <a:prstClr val="black"/>
                </a:solidFill>
              </a:rPr>
              <a:t>AI/ML model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356EF6C-BACE-67FB-5991-288C54128ACE}"/>
              </a:ext>
            </a:extLst>
          </p:cNvPr>
          <p:cNvSpPr/>
          <p:nvPr/>
        </p:nvSpPr>
        <p:spPr>
          <a:xfrm rot="5400000">
            <a:off x="6181543" y="2884791"/>
            <a:ext cx="713377" cy="365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A47A54-43E1-9946-92A6-0A82168B2BE3}"/>
              </a:ext>
            </a:extLst>
          </p:cNvPr>
          <p:cNvSpPr/>
          <p:nvPr/>
        </p:nvSpPr>
        <p:spPr>
          <a:xfrm rot="5400000">
            <a:off x="6181543" y="4372399"/>
            <a:ext cx="713377" cy="365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6C043-21FA-7517-96E4-654671AA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58" y="2692063"/>
            <a:ext cx="1366838" cy="987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ABE825-615D-5ADA-E855-EBA56B7A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58" y="3813116"/>
            <a:ext cx="1366838" cy="10532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AC99F-F7C9-097F-CC84-9243D9E99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34" y="1719116"/>
            <a:ext cx="1202565" cy="9266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BED304-3633-F49A-7BCF-3DC74DBC4895}"/>
              </a:ext>
            </a:extLst>
          </p:cNvPr>
          <p:cNvSpPr/>
          <p:nvPr/>
        </p:nvSpPr>
        <p:spPr bwMode="auto">
          <a:xfrm>
            <a:off x="8202462" y="4946615"/>
            <a:ext cx="2232656" cy="700379"/>
          </a:xfrm>
          <a:prstGeom prst="rect">
            <a:avLst/>
          </a:prstGeom>
          <a:pattFill prst="pct60">
            <a:fgClr>
              <a:schemeClr val="accent4"/>
            </a:fgClr>
            <a:bgClr>
              <a:schemeClr val="bg1"/>
            </a:bgClr>
          </a:patt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kern="0" dirty="0">
                <a:solidFill>
                  <a:prstClr val="black"/>
                </a:solidFill>
              </a:rPr>
              <a:t>Ground truth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10C0A3-EE45-2CE2-D2D9-1EC3946EE746}"/>
              </a:ext>
            </a:extLst>
          </p:cNvPr>
          <p:cNvSpPr/>
          <p:nvPr/>
        </p:nvSpPr>
        <p:spPr>
          <a:xfrm>
            <a:off x="6585051" y="5908275"/>
            <a:ext cx="2667990" cy="5418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</a:rPr>
              <a:t>Evaluation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C7C7B59-EFBF-8928-50F3-F3B787C6810E}"/>
              </a:ext>
            </a:extLst>
          </p:cNvPr>
          <p:cNvCxnSpPr>
            <a:stCxn id="17" idx="2"/>
            <a:endCxn id="5" idx="0"/>
          </p:cNvCxnSpPr>
          <p:nvPr/>
        </p:nvCxnSpPr>
        <p:spPr>
          <a:xfrm rot="16200000" flipH="1">
            <a:off x="7097999" y="5087228"/>
            <a:ext cx="261280" cy="13808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8E0DD0-088A-8709-8F57-5CB6E369594F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5400000">
            <a:off x="8488278" y="5077762"/>
            <a:ext cx="261281" cy="13997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6B422EF-148D-EA02-52FC-F3A51E32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411" y="5734192"/>
            <a:ext cx="1366838" cy="98728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8B61314-0795-AC55-C06C-1E9DF53125B3}"/>
              </a:ext>
            </a:extLst>
          </p:cNvPr>
          <p:cNvGrpSpPr/>
          <p:nvPr/>
        </p:nvGrpSpPr>
        <p:grpSpPr>
          <a:xfrm>
            <a:off x="5283151" y="5699163"/>
            <a:ext cx="1122838" cy="960030"/>
            <a:chOff x="3743325" y="5754546"/>
            <a:chExt cx="1212602" cy="103677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D217FED-B926-8DE2-1878-10747ECCCCD6}"/>
                </a:ext>
              </a:extLst>
            </p:cNvPr>
            <p:cNvSpPr/>
            <p:nvPr/>
          </p:nvSpPr>
          <p:spPr>
            <a:xfrm>
              <a:off x="3743325" y="5754546"/>
              <a:ext cx="1212602" cy="10367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2DDDA58-6569-DCEE-CF11-FCE574F4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40" t="10224" r="27965" b="10047"/>
            <a:stretch/>
          </p:blipFill>
          <p:spPr>
            <a:xfrm>
              <a:off x="3811570" y="5827179"/>
              <a:ext cx="1069922" cy="910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092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C9BE-DFC2-4226-9140-D42FA651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metric: Chamfer Distance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1D6160-6F55-4F52-9721-1B64FACC1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23339" y="1995010"/>
            <a:ext cx="5543550" cy="752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56072-1F54-46FE-AC09-C7B958D8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19</a:t>
            </a:fld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941D14A-4930-4CF7-9858-3CB3A2FDADE8}"/>
              </a:ext>
            </a:extLst>
          </p:cNvPr>
          <p:cNvSpPr/>
          <p:nvPr/>
        </p:nvSpPr>
        <p:spPr>
          <a:xfrm>
            <a:off x="6524602" y="3739292"/>
            <a:ext cx="4391025" cy="24400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64C63BD-3F01-4723-9B41-A553F9010356}"/>
              </a:ext>
            </a:extLst>
          </p:cNvPr>
          <p:cNvCxnSpPr>
            <a:cxnSpLocks/>
          </p:cNvCxnSpPr>
          <p:nvPr/>
        </p:nvCxnSpPr>
        <p:spPr>
          <a:xfrm flipV="1">
            <a:off x="7821519" y="5589709"/>
            <a:ext cx="39851" cy="383347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77539BB-728A-4016-A232-B9A16BC2D98A}"/>
              </a:ext>
            </a:extLst>
          </p:cNvPr>
          <p:cNvCxnSpPr>
            <a:cxnSpLocks/>
          </p:cNvCxnSpPr>
          <p:nvPr/>
        </p:nvCxnSpPr>
        <p:spPr>
          <a:xfrm flipH="1">
            <a:off x="9015587" y="3896577"/>
            <a:ext cx="285252" cy="581575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50FBFB0C-EE08-41FC-B4B1-DF7F4780AAF2}"/>
              </a:ext>
            </a:extLst>
          </p:cNvPr>
          <p:cNvSpPr/>
          <p:nvPr/>
        </p:nvSpPr>
        <p:spPr>
          <a:xfrm>
            <a:off x="8884717" y="4335103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820E143-C589-43C8-8D3C-CA569A28895F}"/>
              </a:ext>
            </a:extLst>
          </p:cNvPr>
          <p:cNvSpPr/>
          <p:nvPr/>
        </p:nvSpPr>
        <p:spPr>
          <a:xfrm>
            <a:off x="8153077" y="4668281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48E3416-DF05-4DFF-B7CA-6F482A696321}"/>
              </a:ext>
            </a:extLst>
          </p:cNvPr>
          <p:cNvSpPr/>
          <p:nvPr/>
        </p:nvSpPr>
        <p:spPr>
          <a:xfrm>
            <a:off x="7697325" y="58269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23C2832-ADF4-4742-B15C-1B9862F3180F}"/>
              </a:ext>
            </a:extLst>
          </p:cNvPr>
          <p:cNvCxnSpPr>
            <a:cxnSpLocks/>
          </p:cNvCxnSpPr>
          <p:nvPr/>
        </p:nvCxnSpPr>
        <p:spPr>
          <a:xfrm flipV="1">
            <a:off x="10120487" y="5231616"/>
            <a:ext cx="318392" cy="8006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1E37B09E-B3ED-4E53-A62B-8F4F84319ABD}"/>
              </a:ext>
            </a:extLst>
          </p:cNvPr>
          <p:cNvSpPr/>
          <p:nvPr/>
        </p:nvSpPr>
        <p:spPr>
          <a:xfrm>
            <a:off x="9989617" y="5181785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733A4CB-8697-4019-B724-9F6F35CD5CE1}"/>
              </a:ext>
            </a:extLst>
          </p:cNvPr>
          <p:cNvSpPr/>
          <p:nvPr/>
        </p:nvSpPr>
        <p:spPr>
          <a:xfrm>
            <a:off x="10308009" y="510171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7EED6ED-FD5B-4917-9C99-5D0A9D59DBDA}"/>
              </a:ext>
            </a:extLst>
          </p:cNvPr>
          <p:cNvCxnSpPr>
            <a:cxnSpLocks/>
          </p:cNvCxnSpPr>
          <p:nvPr/>
        </p:nvCxnSpPr>
        <p:spPr>
          <a:xfrm flipH="1" flipV="1">
            <a:off x="9146457" y="5534859"/>
            <a:ext cx="46051" cy="373608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6D3F6647-A662-4AFB-882C-5481359D661D}"/>
              </a:ext>
            </a:extLst>
          </p:cNvPr>
          <p:cNvSpPr/>
          <p:nvPr/>
        </p:nvSpPr>
        <p:spPr>
          <a:xfrm>
            <a:off x="9067279" y="5777596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827960D-3808-4975-B184-147E236968FB}"/>
              </a:ext>
            </a:extLst>
          </p:cNvPr>
          <p:cNvSpPr/>
          <p:nvPr/>
        </p:nvSpPr>
        <p:spPr>
          <a:xfrm>
            <a:off x="9015587" y="540929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7889378-66DC-4EBB-8338-6CE7B030B7E1}"/>
              </a:ext>
            </a:extLst>
          </p:cNvPr>
          <p:cNvSpPr/>
          <p:nvPr/>
        </p:nvSpPr>
        <p:spPr>
          <a:xfrm>
            <a:off x="7087725" y="52173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D4FFCD8-695A-4290-86AE-47C060798F76}"/>
              </a:ext>
            </a:extLst>
          </p:cNvPr>
          <p:cNvSpPr/>
          <p:nvPr/>
        </p:nvSpPr>
        <p:spPr>
          <a:xfrm>
            <a:off x="7727685" y="5474102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7ADCB46-784C-46F2-9964-5508BA6ED8A9}"/>
              </a:ext>
            </a:extLst>
          </p:cNvPr>
          <p:cNvSpPr/>
          <p:nvPr/>
        </p:nvSpPr>
        <p:spPr>
          <a:xfrm>
            <a:off x="1276372" y="3739292"/>
            <a:ext cx="4391025" cy="24400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29A151B-5E04-4E98-A009-309871C15506}"/>
              </a:ext>
            </a:extLst>
          </p:cNvPr>
          <p:cNvCxnSpPr>
            <a:cxnSpLocks/>
          </p:cNvCxnSpPr>
          <p:nvPr/>
        </p:nvCxnSpPr>
        <p:spPr>
          <a:xfrm>
            <a:off x="1965440" y="5353344"/>
            <a:ext cx="647700" cy="2650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CFCC4D7-D433-47E2-8DAD-A8BD0823C66D}"/>
              </a:ext>
            </a:extLst>
          </p:cNvPr>
          <p:cNvCxnSpPr>
            <a:cxnSpLocks/>
          </p:cNvCxnSpPr>
          <p:nvPr/>
        </p:nvCxnSpPr>
        <p:spPr>
          <a:xfrm flipV="1">
            <a:off x="2556657" y="5618390"/>
            <a:ext cx="56483" cy="3546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AB7EE7A-412A-403A-8655-677056FB56A6}"/>
              </a:ext>
            </a:extLst>
          </p:cNvPr>
          <p:cNvCxnSpPr>
            <a:cxnSpLocks/>
          </p:cNvCxnSpPr>
          <p:nvPr/>
        </p:nvCxnSpPr>
        <p:spPr>
          <a:xfrm flipV="1">
            <a:off x="3035717" y="4465973"/>
            <a:ext cx="731640" cy="3331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4E06789-E9A8-46E9-9A9D-D0D3B8F5DE1C}"/>
              </a:ext>
            </a:extLst>
          </p:cNvPr>
          <p:cNvCxnSpPr>
            <a:cxnSpLocks/>
          </p:cNvCxnSpPr>
          <p:nvPr/>
        </p:nvCxnSpPr>
        <p:spPr>
          <a:xfrm flipH="1">
            <a:off x="3767357" y="3904765"/>
            <a:ext cx="285252" cy="5831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2AB6FC1-3FD5-4106-B137-D3C70D7C7452}"/>
              </a:ext>
            </a:extLst>
          </p:cNvPr>
          <p:cNvCxnSpPr>
            <a:cxnSpLocks/>
          </p:cNvCxnSpPr>
          <p:nvPr/>
        </p:nvCxnSpPr>
        <p:spPr>
          <a:xfrm flipV="1">
            <a:off x="4872257" y="5242832"/>
            <a:ext cx="318392" cy="761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A03F7D49-CC67-4941-8EDA-686EC8535B47}"/>
              </a:ext>
            </a:extLst>
          </p:cNvPr>
          <p:cNvSpPr/>
          <p:nvPr/>
        </p:nvSpPr>
        <p:spPr>
          <a:xfrm>
            <a:off x="3636487" y="4335103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4E8468F-8424-49E0-B5BD-FC7073F4322B}"/>
              </a:ext>
            </a:extLst>
          </p:cNvPr>
          <p:cNvSpPr/>
          <p:nvPr/>
        </p:nvSpPr>
        <p:spPr>
          <a:xfrm>
            <a:off x="2904847" y="4668281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3A0188C-F9CA-449C-AD65-32FD132557D7}"/>
              </a:ext>
            </a:extLst>
          </p:cNvPr>
          <p:cNvSpPr/>
          <p:nvPr/>
        </p:nvSpPr>
        <p:spPr>
          <a:xfrm>
            <a:off x="2449095" y="58269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51D5B04-5C43-4DAE-AB98-2FA7D43919A0}"/>
              </a:ext>
            </a:extLst>
          </p:cNvPr>
          <p:cNvSpPr/>
          <p:nvPr/>
        </p:nvSpPr>
        <p:spPr>
          <a:xfrm>
            <a:off x="4741387" y="5181785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B6B41CF-35B2-4F91-B0D9-CFFF0DB66300}"/>
              </a:ext>
            </a:extLst>
          </p:cNvPr>
          <p:cNvSpPr/>
          <p:nvPr/>
        </p:nvSpPr>
        <p:spPr>
          <a:xfrm>
            <a:off x="5059779" y="510171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00DDA7D-9BE5-4264-9157-F94B7BB56F9A}"/>
              </a:ext>
            </a:extLst>
          </p:cNvPr>
          <p:cNvCxnSpPr>
            <a:cxnSpLocks/>
          </p:cNvCxnSpPr>
          <p:nvPr/>
        </p:nvCxnSpPr>
        <p:spPr>
          <a:xfrm flipH="1" flipV="1">
            <a:off x="3898227" y="5541706"/>
            <a:ext cx="61843" cy="37737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8FEBD356-08D3-46EB-942F-31B60E774C54}"/>
              </a:ext>
            </a:extLst>
          </p:cNvPr>
          <p:cNvSpPr/>
          <p:nvPr/>
        </p:nvSpPr>
        <p:spPr>
          <a:xfrm>
            <a:off x="3819049" y="5777596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F5B56-C1A0-46F1-8F6C-9C510EF32990}"/>
              </a:ext>
            </a:extLst>
          </p:cNvPr>
          <p:cNvSpPr/>
          <p:nvPr/>
        </p:nvSpPr>
        <p:spPr>
          <a:xfrm>
            <a:off x="3767357" y="540929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61C25C21-3016-4291-8200-B17F37F2BB32}"/>
              </a:ext>
            </a:extLst>
          </p:cNvPr>
          <p:cNvSpPr/>
          <p:nvPr/>
        </p:nvSpPr>
        <p:spPr>
          <a:xfrm>
            <a:off x="1839495" y="52173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72A2D79-0358-41DB-A0AE-81C1594BBBED}"/>
              </a:ext>
            </a:extLst>
          </p:cNvPr>
          <p:cNvSpPr/>
          <p:nvPr/>
        </p:nvSpPr>
        <p:spPr>
          <a:xfrm>
            <a:off x="2479455" y="5474102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1FDB520-B729-456C-8B9D-143FBEEDBE3C}"/>
              </a:ext>
            </a:extLst>
          </p:cNvPr>
          <p:cNvSpPr/>
          <p:nvPr/>
        </p:nvSpPr>
        <p:spPr>
          <a:xfrm>
            <a:off x="3921739" y="3768563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C98BD23-5C1C-436F-AEC0-83862F5B6BAF}"/>
              </a:ext>
            </a:extLst>
          </p:cNvPr>
          <p:cNvSpPr/>
          <p:nvPr/>
        </p:nvSpPr>
        <p:spPr>
          <a:xfrm>
            <a:off x="9169969" y="3768563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4F639EA-DAC4-42F4-A223-92E7816D05AB}"/>
              </a:ext>
            </a:extLst>
          </p:cNvPr>
          <p:cNvSpPr/>
          <p:nvPr/>
        </p:nvSpPr>
        <p:spPr>
          <a:xfrm>
            <a:off x="809059" y="4155054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F056058-8E90-4DB2-9E8C-30335DE88BDE}"/>
              </a:ext>
            </a:extLst>
          </p:cNvPr>
          <p:cNvSpPr/>
          <p:nvPr/>
        </p:nvSpPr>
        <p:spPr>
          <a:xfrm>
            <a:off x="784432" y="4596843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D07507C-2B9A-41AA-A8D9-E07F5AAD2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9528" y="4177733"/>
            <a:ext cx="227048" cy="21638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997BD031-86E3-46CD-AFE7-B1BE795E3F1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9528" y="4596843"/>
            <a:ext cx="233143" cy="216381"/>
          </a:xfrm>
          <a:prstGeom prst="rect">
            <a:avLst/>
          </a:pr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0723DC3-2B26-4CDD-BF90-E27A05F11754}"/>
              </a:ext>
            </a:extLst>
          </p:cNvPr>
          <p:cNvCxnSpPr>
            <a:cxnSpLocks/>
          </p:cNvCxnSpPr>
          <p:nvPr/>
        </p:nvCxnSpPr>
        <p:spPr>
          <a:xfrm flipH="1">
            <a:off x="4624563" y="2647602"/>
            <a:ext cx="770551" cy="885602"/>
          </a:xfrm>
          <a:prstGeom prst="line">
            <a:avLst/>
          </a:prstGeom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1D4DBAE-57F6-462D-8502-44A1E6E712BB}"/>
              </a:ext>
            </a:extLst>
          </p:cNvPr>
          <p:cNvCxnSpPr>
            <a:cxnSpLocks/>
          </p:cNvCxnSpPr>
          <p:nvPr/>
        </p:nvCxnSpPr>
        <p:spPr>
          <a:xfrm>
            <a:off x="7488066" y="2647602"/>
            <a:ext cx="770551" cy="885602"/>
          </a:xfrm>
          <a:prstGeom prst="line">
            <a:avLst/>
          </a:prstGeom>
          <a:ln w="50800">
            <a:solidFill>
              <a:schemeClr val="accent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046F9B1-A77C-42A5-B836-86FC6D79C0C5}"/>
              </a:ext>
            </a:extLst>
          </p:cNvPr>
          <p:cNvSpPr txBox="1"/>
          <p:nvPr/>
        </p:nvSpPr>
        <p:spPr>
          <a:xfrm>
            <a:off x="256156" y="1303290"/>
            <a:ext cx="8158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Chamfer Distance measures discrepancies between point clouds.</a:t>
            </a:r>
          </a:p>
        </p:txBody>
      </p:sp>
    </p:spTree>
    <p:extLst>
      <p:ext uri="{BB962C8B-B14F-4D97-AF65-F5344CB8AC3E}">
        <p14:creationId xmlns:p14="http://schemas.microsoft.com/office/powerpoint/2010/main" val="111900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E385DD7B-E62E-C5A1-64EF-2764551E9578}"/>
              </a:ext>
            </a:extLst>
          </p:cNvPr>
          <p:cNvSpPr/>
          <p:nvPr/>
        </p:nvSpPr>
        <p:spPr>
          <a:xfrm>
            <a:off x="10624670" y="3369941"/>
            <a:ext cx="1314082" cy="131408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331F74-B8AF-01F5-8C48-3E9673A82886}"/>
              </a:ext>
            </a:extLst>
          </p:cNvPr>
          <p:cNvSpPr/>
          <p:nvPr/>
        </p:nvSpPr>
        <p:spPr>
          <a:xfrm>
            <a:off x="9077343" y="4564088"/>
            <a:ext cx="1792262" cy="17922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FB0AD9-7E40-1CD2-0C6B-715732DA22D7}"/>
              </a:ext>
            </a:extLst>
          </p:cNvPr>
          <p:cNvSpPr/>
          <p:nvPr/>
        </p:nvSpPr>
        <p:spPr>
          <a:xfrm>
            <a:off x="8113551" y="1276117"/>
            <a:ext cx="1792262" cy="17922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22442-BC49-2B5B-AAEB-B6039508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Wireless sensing using communication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86DCD-5429-EED3-DB7B-07A8FD3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437640"/>
            <a:ext cx="8180529" cy="4658360"/>
          </a:xfrm>
        </p:spPr>
        <p:txBody>
          <a:bodyPr>
            <a:normAutofit/>
          </a:bodyPr>
          <a:lstStyle/>
          <a:p>
            <a:r>
              <a:rPr lang="en-US" b="1"/>
              <a:t>Wireless sensing</a:t>
            </a:r>
            <a:r>
              <a:rPr lang="en-US"/>
              <a:t>: the process of acquiring environmental information</a:t>
            </a:r>
          </a:p>
          <a:p>
            <a:pPr lvl="1"/>
            <a:r>
              <a:rPr lang="en-US"/>
              <a:t>Several technologies: camera, radar (e.g. </a:t>
            </a:r>
            <a:r>
              <a:rPr lang="en-US" b="0" i="0">
                <a:solidFill>
                  <a:srgbClr val="040C28"/>
                </a:solidFill>
                <a:effectLst/>
                <a:latin typeface="Google Sans"/>
              </a:rPr>
              <a:t>Frequency Modulated Continuous Wave</a:t>
            </a:r>
            <a:r>
              <a:rPr lang="en-US">
                <a:solidFill>
                  <a:srgbClr val="202124"/>
                </a:solidFill>
                <a:latin typeface="Google Sans"/>
              </a:rPr>
              <a:t>- </a:t>
            </a:r>
            <a:r>
              <a:rPr lang="en-US"/>
              <a:t>FMCW), ultra-wideband (UWB), Wi-Fi, 6G.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Advancement in wireless communications and computing.</a:t>
            </a:r>
          </a:p>
          <a:p>
            <a:pPr lvl="1"/>
            <a:r>
              <a:rPr lang="en-US"/>
              <a:t>Wireless sensing can be implemented using everyday consumer electronic devices equipped with a radio.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A9773-EA72-F0C6-182A-20A8A13CF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</a:t>
            </a:fld>
            <a:endParaRPr lang="en-US"/>
          </a:p>
        </p:txBody>
      </p:sp>
      <p:pic>
        <p:nvPicPr>
          <p:cNvPr id="8" name="Graphic 7" descr="Wireless router with solid fill">
            <a:extLst>
              <a:ext uri="{FF2B5EF4-FFF2-40B4-BE49-F238E27FC236}">
                <a16:creationId xmlns:a16="http://schemas.microsoft.com/office/drawing/2014/main" id="{374C7E15-3EC0-2706-C607-0EFC665C6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7812" y="1782829"/>
            <a:ext cx="914400" cy="914400"/>
          </a:xfrm>
          <a:prstGeom prst="rect">
            <a:avLst/>
          </a:prstGeom>
        </p:spPr>
      </p:pic>
      <p:pic>
        <p:nvPicPr>
          <p:cNvPr id="10" name="Graphic 9" descr="Smart Phone with solid fill">
            <a:extLst>
              <a:ext uri="{FF2B5EF4-FFF2-40B4-BE49-F238E27FC236}">
                <a16:creationId xmlns:a16="http://schemas.microsoft.com/office/drawing/2014/main" id="{D049F953-1A86-D6D1-41CF-C0B35C552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6896" y="3749396"/>
            <a:ext cx="555172" cy="555172"/>
          </a:xfrm>
          <a:prstGeom prst="rect">
            <a:avLst/>
          </a:prstGeom>
        </p:spPr>
      </p:pic>
      <p:pic>
        <p:nvPicPr>
          <p:cNvPr id="12" name="Graphic 11" descr="Laptop with solid fill">
            <a:extLst>
              <a:ext uri="{FF2B5EF4-FFF2-40B4-BE49-F238E27FC236}">
                <a16:creationId xmlns:a16="http://schemas.microsoft.com/office/drawing/2014/main" id="{2119C453-EA38-DADF-0B56-EF9FE508B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6666" y="5156562"/>
            <a:ext cx="639147" cy="639147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D876B2C3-DCE3-F460-F139-174605CECA6F}"/>
              </a:ext>
            </a:extLst>
          </p:cNvPr>
          <p:cNvSpPr/>
          <p:nvPr/>
        </p:nvSpPr>
        <p:spPr>
          <a:xfrm>
            <a:off x="9009682" y="2133048"/>
            <a:ext cx="150816" cy="150816"/>
          </a:xfrm>
          <a:prstGeom prst="plus">
            <a:avLst>
              <a:gd name="adj" fmla="val 433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6D6FD162-6FED-ACF8-759E-53CBA532676E}"/>
              </a:ext>
            </a:extLst>
          </p:cNvPr>
          <p:cNvSpPr/>
          <p:nvPr/>
        </p:nvSpPr>
        <p:spPr>
          <a:xfrm>
            <a:off x="9905813" y="5400727"/>
            <a:ext cx="150816" cy="150816"/>
          </a:xfrm>
          <a:prstGeom prst="plus">
            <a:avLst>
              <a:gd name="adj" fmla="val 433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5DCD3120-F5C0-BFDD-0CA4-7B3C36F91BE7}"/>
              </a:ext>
            </a:extLst>
          </p:cNvPr>
          <p:cNvSpPr/>
          <p:nvPr/>
        </p:nvSpPr>
        <p:spPr>
          <a:xfrm>
            <a:off x="11201352" y="3963733"/>
            <a:ext cx="150816" cy="150816"/>
          </a:xfrm>
          <a:prstGeom prst="plus">
            <a:avLst>
              <a:gd name="adj" fmla="val 433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21F16F-ED80-0D85-6360-028E36C2DBFA}"/>
              </a:ext>
            </a:extLst>
          </p:cNvPr>
          <p:cNvGrpSpPr/>
          <p:nvPr/>
        </p:nvGrpSpPr>
        <p:grpSpPr>
          <a:xfrm>
            <a:off x="9113086" y="2969316"/>
            <a:ext cx="1472688" cy="1472689"/>
            <a:chOff x="4060991" y="1699174"/>
            <a:chExt cx="3698606" cy="3698607"/>
          </a:xfrm>
          <a:solidFill>
            <a:schemeClr val="accent5"/>
          </a:solidFill>
        </p:grpSpPr>
        <p:pic>
          <p:nvPicPr>
            <p:cNvPr id="6" name="Graphic 5" descr="Processor outline">
              <a:extLst>
                <a:ext uri="{FF2B5EF4-FFF2-40B4-BE49-F238E27FC236}">
                  <a16:creationId xmlns:a16="http://schemas.microsoft.com/office/drawing/2014/main" id="{3E5DCC2E-64B1-7186-7185-F29730027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60991" y="1699174"/>
              <a:ext cx="3698606" cy="3698607"/>
            </a:xfrm>
            <a:prstGeom prst="rect">
              <a:avLst/>
            </a:prstGeom>
          </p:spPr>
        </p:pic>
        <p:pic>
          <p:nvPicPr>
            <p:cNvPr id="7" name="Graphic 6" descr="Head with gears outline">
              <a:extLst>
                <a:ext uri="{FF2B5EF4-FFF2-40B4-BE49-F238E27FC236}">
                  <a16:creationId xmlns:a16="http://schemas.microsoft.com/office/drawing/2014/main" id="{DEA37006-B307-77CB-7D1F-283DB0C3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92723" y="2929215"/>
              <a:ext cx="1276565" cy="1276565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4E4602AF-8577-BED3-0B1E-FCF7E981B5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5088" y="1962143"/>
            <a:ext cx="409576" cy="5056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BE97551-70C1-D492-5380-2B6EBAB6F6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07048" y="3774172"/>
            <a:ext cx="409576" cy="50562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CB808D3-2380-F59C-90C3-683F3F3305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7768" y="5207409"/>
            <a:ext cx="409576" cy="50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7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DD2EB-11D8-4393-8782-9F782F31D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DataSET and File format</a:t>
            </a:r>
          </a:p>
        </p:txBody>
      </p:sp>
    </p:spTree>
    <p:extLst>
      <p:ext uri="{BB962C8B-B14F-4D97-AF65-F5344CB8AC3E}">
        <p14:creationId xmlns:p14="http://schemas.microsoft.com/office/powerpoint/2010/main" val="107734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CCFF-EEFC-4CF3-A49B-4C033802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cs typeface="Calibri"/>
              </a:rPr>
              <a:t>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42E42-3F51-4849-82D2-5A26B344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84" y="1167565"/>
            <a:ext cx="5380294" cy="5325962"/>
          </a:xfrm>
        </p:spPr>
        <p:txBody>
          <a:bodyPr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Training dataset (Area1, Area3): "</a:t>
            </a:r>
            <a:r>
              <a:rPr lang="en-US" sz="2000" dirty="0"/>
              <a:t>Context-aware </a:t>
            </a:r>
            <a:r>
              <a:rPr lang="en-US" sz="2000" dirty="0" err="1"/>
              <a:t>mmWave</a:t>
            </a:r>
            <a:r>
              <a:rPr lang="en-US" sz="2000" dirty="0"/>
              <a:t> RF Signals Dataset with Lidar and Camera</a:t>
            </a:r>
            <a:r>
              <a:rPr lang="en-US" dirty="0"/>
              <a:t>"</a:t>
            </a:r>
            <a:endParaRPr lang="en-US" sz="2000" dirty="0">
              <a:ea typeface="+mn-lt"/>
              <a:cs typeface="+mn-lt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 Dataset website: </a:t>
            </a:r>
            <a:r>
              <a:rPr lang="en-US" sz="2000" dirty="0">
                <a:ea typeface="+mn-lt"/>
                <a:cs typeface="+mn-lt"/>
                <a:hlinkClick r:id="rId2"/>
              </a:rPr>
              <a:t>https://datapub.nist.gov/od/id/mds2-2645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Challenge and dataset related code @GitHub: </a:t>
            </a:r>
            <a:r>
              <a:rPr lang="en-US" sz="2000" dirty="0">
                <a:ea typeface="+mn-lt"/>
                <a:cs typeface="+mn-lt"/>
                <a:hlinkClick r:id="rId3"/>
              </a:rPr>
              <a:t>https://github.com/usnistgov/ML5G-PS-004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File Naming: 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 err="1">
                <a:ea typeface="+mn-lt"/>
                <a:cs typeface="+mn-lt"/>
              </a:rPr>
              <a:t>FileTypePrefix</a:t>
            </a:r>
            <a:r>
              <a:rPr lang="en-US" sz="2000" dirty="0">
                <a:ea typeface="+mn-lt"/>
                <a:cs typeface="+mn-lt"/>
              </a:rPr>
              <a:t>_&lt;X*10^6+Index&gt;.</a:t>
            </a:r>
            <a:r>
              <a:rPr lang="en-US" sz="2000" dirty="0" err="1">
                <a:ea typeface="+mn-lt"/>
                <a:cs typeface="+mn-lt"/>
              </a:rPr>
              <a:t>ext</a:t>
            </a:r>
            <a:r>
              <a:rPr lang="en-US" sz="2000" dirty="0">
                <a:ea typeface="+mn-lt"/>
                <a:cs typeface="+mn-lt"/>
              </a:rPr>
              <a:t>, where </a:t>
            </a:r>
            <a:r>
              <a:rPr lang="en-US" sz="2000" dirty="0" err="1">
                <a:ea typeface="+mn-lt"/>
                <a:cs typeface="+mn-lt"/>
              </a:rPr>
              <a:t>FileTypePrefix</a:t>
            </a:r>
            <a:r>
              <a:rPr lang="en-US" sz="2000" dirty="0">
                <a:ea typeface="+mn-lt"/>
                <a:cs typeface="+mn-lt"/>
              </a:rPr>
              <a:t> refers to the type of the file, X is area number, Index=[0, 1, 2, ….., N-1], N is number of cases, and </a:t>
            </a:r>
            <a:r>
              <a:rPr lang="en-US" sz="2000" dirty="0" err="1">
                <a:ea typeface="+mn-lt"/>
                <a:cs typeface="+mn-lt"/>
              </a:rPr>
              <a:t>ext</a:t>
            </a:r>
            <a:r>
              <a:rPr lang="en-US" sz="2000" dirty="0">
                <a:ea typeface="+mn-lt"/>
                <a:cs typeface="+mn-lt"/>
              </a:rPr>
              <a:t> is the file extension (mat, </a:t>
            </a:r>
            <a:r>
              <a:rPr lang="en-US" sz="2000" dirty="0" err="1">
                <a:ea typeface="+mn-lt"/>
                <a:cs typeface="+mn-lt"/>
              </a:rPr>
              <a:t>pcd</a:t>
            </a:r>
            <a:r>
              <a:rPr lang="en-US" sz="2000" dirty="0">
                <a:ea typeface="+mn-lt"/>
                <a:cs typeface="+mn-lt"/>
              </a:rPr>
              <a:t>, jpg).  </a:t>
            </a:r>
            <a:endParaRPr lang="en-US" sz="2000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796D6-14BB-4D5E-93B3-D650587AD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5EF5B8F-E125-70C1-DB3B-C8BE5DCB4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026" y="1283356"/>
            <a:ext cx="5088237" cy="2565962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E2F0549-96EA-EA4C-D2DE-677B795CB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335181"/>
              </p:ext>
            </p:extLst>
          </p:nvPr>
        </p:nvGraphicFramePr>
        <p:xfrm>
          <a:off x="5901410" y="4232910"/>
          <a:ext cx="6095706" cy="212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2164">
                  <a:extLst>
                    <a:ext uri="{9D8B030D-6E8A-4147-A177-3AD203B41FA5}">
                      <a16:colId xmlns:a16="http://schemas.microsoft.com/office/drawing/2014/main" val="987268376"/>
                    </a:ext>
                  </a:extLst>
                </a:gridCol>
                <a:gridCol w="1658283">
                  <a:extLst>
                    <a:ext uri="{9D8B030D-6E8A-4147-A177-3AD203B41FA5}">
                      <a16:colId xmlns:a16="http://schemas.microsoft.com/office/drawing/2014/main" val="3129884198"/>
                    </a:ext>
                  </a:extLst>
                </a:gridCol>
                <a:gridCol w="2875259">
                  <a:extLst>
                    <a:ext uri="{9D8B030D-6E8A-4147-A177-3AD203B41FA5}">
                      <a16:colId xmlns:a16="http://schemas.microsoft.com/office/drawing/2014/main" val="123213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File Naming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62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ea typeface="+mn-lt"/>
                          <a:cs typeface="+mn-lt"/>
                        </a:rPr>
                        <a:t>FileTypePrefix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a typeface="+mn-lt"/>
                          <a:cs typeface="+mn-lt"/>
                        </a:rPr>
                        <a:t>type of the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Image, </a:t>
                      </a:r>
                      <a:r>
                        <a:rPr lang="en-US" dirty="0" err="1"/>
                        <a:t>LidarFrame</a:t>
                      </a:r>
                      <a:r>
                        <a:rPr lang="en-US" dirty="0"/>
                        <a:t>, CIR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36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50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ea typeface="+mn-lt"/>
                          <a:cs typeface="+mn-lt"/>
                        </a:rPr>
                        <a:t>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…, N-1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096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ea typeface="+mn-lt"/>
                          <a:cs typeface="+mn-lt"/>
                        </a:rPr>
                        <a:t>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extension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Jpg, </a:t>
                      </a:r>
                      <a:r>
                        <a:rPr lang="en-US" dirty="0" err="1"/>
                        <a:t>pcd</a:t>
                      </a:r>
                      <a:r>
                        <a:rPr lang="en-US" dirty="0"/>
                        <a:t>, 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94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66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CCFF-EEFC-4CF3-A49B-4C033802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RF data 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42E42-3F51-4849-82D2-5A26B344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7275994" cy="2928181"/>
          </a:xfrm>
        </p:spPr>
        <p:txBody>
          <a:bodyPr/>
          <a:lstStyle/>
          <a:p>
            <a:r>
              <a:rPr lang="en-US" dirty="0"/>
              <a:t>Multiple Input Multiple Output (MIMO) Channel Impulse Response (CIR) format: .mat</a:t>
            </a:r>
          </a:p>
          <a:p>
            <a:r>
              <a:rPr lang="en-US" dirty="0"/>
              <a:t>8 × 8 Tx and Rx phase antenna arrays</a:t>
            </a:r>
          </a:p>
          <a:p>
            <a:r>
              <a:rPr lang="en-US" dirty="0"/>
              <a:t>Rx antennas × Tx antennas × Delay taps</a:t>
            </a:r>
          </a:p>
          <a:p>
            <a:r>
              <a:rPr lang="en-US" dirty="0"/>
              <a:t>Delay sampled at 1.76 GHz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796D6-14BB-4D5E-93B3-D650587AD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CB902-D7F9-4388-B058-EDBF6FF4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527" y="5397304"/>
            <a:ext cx="2895600" cy="676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2CBEE-48B0-4AE6-8FDA-5B7DE068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027" y="1822693"/>
            <a:ext cx="3904241" cy="292818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DBEB54F-5481-4B77-8E96-F30674E96F5C}"/>
              </a:ext>
            </a:extLst>
          </p:cNvPr>
          <p:cNvGrpSpPr/>
          <p:nvPr/>
        </p:nvGrpSpPr>
        <p:grpSpPr>
          <a:xfrm>
            <a:off x="1985090" y="3810731"/>
            <a:ext cx="3040641" cy="2965331"/>
            <a:chOff x="540759" y="3664781"/>
            <a:chExt cx="3040641" cy="2965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E817C3-E201-4F91-882E-A499D6A41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95"/>
            <a:stretch/>
          </p:blipFill>
          <p:spPr>
            <a:xfrm>
              <a:off x="540759" y="3664781"/>
              <a:ext cx="3040641" cy="2965331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0B9F90-1170-482E-9F2E-C496C50BD4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391" y="4274458"/>
              <a:ext cx="0" cy="1494398"/>
            </a:xfrm>
            <a:prstGeom prst="straightConnector1">
              <a:avLst/>
            </a:prstGeom>
            <a:ln w="25400">
              <a:solidFill>
                <a:schemeClr val="accent4">
                  <a:alpha val="70000"/>
                </a:schemeClr>
              </a:solidFill>
              <a:headEnd type="oval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EF52A91-9DFA-47EA-2C23-1962AB2F4F6F}"/>
              </a:ext>
            </a:extLst>
          </p:cNvPr>
          <p:cNvSpPr txBox="1"/>
          <p:nvPr/>
        </p:nvSpPr>
        <p:spPr>
          <a:xfrm>
            <a:off x="1225119" y="4927107"/>
            <a:ext cx="111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Columnwise</a:t>
            </a:r>
            <a:r>
              <a:rPr lang="en-US" sz="1200" dirty="0"/>
              <a:t> reshape of CIR</a:t>
            </a:r>
          </a:p>
        </p:txBody>
      </p:sp>
    </p:spTree>
    <p:extLst>
      <p:ext uri="{BB962C8B-B14F-4D97-AF65-F5344CB8AC3E}">
        <p14:creationId xmlns:p14="http://schemas.microsoft.com/office/powerpoint/2010/main" val="2293439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1BFA4-C235-46A8-AE4E-05BE2D99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Lidar file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6219F-4124-4D4B-8977-2A16957AA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7D9D2F-4916-4438-B80A-5AFB76DB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056" y="3429000"/>
            <a:ext cx="4149130" cy="25305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543622-1301-47D7-A55D-9212EC6D070F}"/>
              </a:ext>
            </a:extLst>
          </p:cNvPr>
          <p:cNvSpPr txBox="1"/>
          <p:nvPr/>
        </p:nvSpPr>
        <p:spPr>
          <a:xfrm>
            <a:off x="273525" y="1288777"/>
            <a:ext cx="110802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Lidar type: Ouster OS0-128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Point cloud file format: PCD (binary) </a:t>
            </a:r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https://pointclouds.org/documentation/tutorials/pcd_file_format.html</a:t>
            </a:r>
            <a:endParaRPr lang="en-US" sz="24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Point cloud data format: Unorganized and </a:t>
            </a:r>
            <a:r>
              <a:rPr lang="en-US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downsampled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Datatype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: Single (f32)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How to read point cloud data: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MATLAB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* ( recommended 2020b or newer)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  <a:r>
              <a:rPr lang="en-US" sz="2400" dirty="0">
                <a:latin typeface="Calibri" panose="020F0502020204030204" pitchFamily="34" charset="0"/>
              </a:rPr>
              <a:t>, e.g.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5"/>
              </a:rPr>
              <a:t>Open3d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and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6"/>
              </a:rPr>
              <a:t>pyntcloud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" panose="020F0502020204030204" pitchFamily="34" charset="0"/>
              </a:rPr>
              <a:t>Example:</a:t>
            </a:r>
          </a:p>
          <a:p>
            <a:pPr>
              <a:spcBef>
                <a:spcPts val="0"/>
              </a:spcBef>
            </a:pP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3" r="2103"/>
          <a:stretch/>
        </p:blipFill>
        <p:spPr>
          <a:xfrm>
            <a:off x="2187126" y="4327416"/>
            <a:ext cx="4149130" cy="2530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EDDF42-2800-86F5-BE4D-8150122466B1}"/>
              </a:ext>
            </a:extLst>
          </p:cNvPr>
          <p:cNvSpPr txBox="1"/>
          <p:nvPr/>
        </p:nvSpPr>
        <p:spPr>
          <a:xfrm>
            <a:off x="6755356" y="6277302"/>
            <a:ext cx="4331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*Certain commercial equipment, instruments, or materials are identified in this paper in order to specify</a:t>
            </a:r>
            <a:br>
              <a:rPr lang="en-US" sz="700" dirty="0"/>
            </a:br>
            <a:r>
              <a:rPr lang="en-US" sz="700" dirty="0"/>
              <a:t> the experimental procedure adequately. Such identification is not intended to imply recommendation or </a:t>
            </a:r>
            <a:br>
              <a:rPr lang="en-US" sz="700" dirty="0"/>
            </a:br>
            <a:r>
              <a:rPr lang="en-US" sz="700" dirty="0"/>
              <a:t>endorsement by the National Institute of Standards and Technology, nor is it intended to imply that the materials</a:t>
            </a:r>
            <a:br>
              <a:rPr lang="en-US" sz="700" dirty="0"/>
            </a:br>
            <a:r>
              <a:rPr lang="en-US" sz="700" dirty="0"/>
              <a:t> or equipment identified are necessarily the best available for the purpose.</a:t>
            </a:r>
          </a:p>
        </p:txBody>
      </p:sp>
    </p:spTree>
    <p:extLst>
      <p:ext uri="{BB962C8B-B14F-4D97-AF65-F5344CB8AC3E}">
        <p14:creationId xmlns:p14="http://schemas.microsoft.com/office/powerpoint/2010/main" val="40074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709F0-17BA-4BF9-8978-735A0206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35E6-65CC-41C4-9360-1BC546903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11311076" cy="4699000"/>
          </a:xfrm>
        </p:spPr>
        <p:txBody>
          <a:bodyPr/>
          <a:lstStyle/>
          <a:p>
            <a:r>
              <a:rPr lang="en-US" b="1" dirty="0"/>
              <a:t>Ranking: </a:t>
            </a:r>
            <a:r>
              <a:rPr lang="en-US" dirty="0"/>
              <a:t>based on average (over different positions) Chamfer Distance 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B40FF-B6D3-45BB-B69E-5DC51DA6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4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DD2EB-11D8-4393-8782-9F782F31D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Beat the Baseline solution!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628E7-C89C-4136-51B0-102A7D2EC02D}"/>
              </a:ext>
            </a:extLst>
          </p:cNvPr>
          <p:cNvSpPr txBox="1"/>
          <p:nvPr/>
        </p:nvSpPr>
        <p:spPr>
          <a:xfrm>
            <a:off x="3792984" y="3827463"/>
            <a:ext cx="4161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 provided by 2022 team </a:t>
            </a:r>
            <a:r>
              <a:rPr lang="en-US" dirty="0" err="1">
                <a:solidFill>
                  <a:schemeClr val="bg1"/>
                </a:solidFill>
              </a:rPr>
              <a:t>SixG_ISAC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Samsung R&amp;D Institute </a:t>
            </a:r>
          </a:p>
        </p:txBody>
      </p:sp>
    </p:spTree>
    <p:extLst>
      <p:ext uri="{BB962C8B-B14F-4D97-AF65-F5344CB8AC3E}">
        <p14:creationId xmlns:p14="http://schemas.microsoft.com/office/powerpoint/2010/main" val="2654823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-87923" y="1876064"/>
            <a:ext cx="11197884" cy="5702906"/>
          </a:xfrm>
        </p:spPr>
        <p:txBody>
          <a:bodyPr>
            <a:normAutofit/>
          </a:bodyPr>
          <a:lstStyle/>
          <a:p>
            <a:pPr marL="597484" lvl="3" indent="0" latinLnBrk="1">
              <a:spcBef>
                <a:spcPts val="0"/>
              </a:spcBef>
              <a:buNone/>
              <a:defRPr/>
            </a:pPr>
            <a:r>
              <a:rPr lang="en-IN" sz="2200" b="1" dirty="0">
                <a:solidFill>
                  <a:prstClr val="black"/>
                </a:solidFill>
              </a:rPr>
              <a:t> 	 </a:t>
            </a:r>
            <a:r>
              <a:rPr lang="en-IN" sz="2000" b="1" dirty="0">
                <a:solidFill>
                  <a:prstClr val="black"/>
                </a:solidFill>
              </a:rPr>
              <a:t>Team Name: </a:t>
            </a:r>
            <a:r>
              <a:rPr lang="en-IN" sz="2000" dirty="0" err="1">
                <a:solidFill>
                  <a:prstClr val="black"/>
                </a:solidFill>
              </a:rPr>
              <a:t>SixG_ISAC</a:t>
            </a:r>
            <a:endParaRPr lang="en-IN" sz="20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prstClr val="black"/>
                </a:solidFill>
              </a:rPr>
              <a:t>	 Team </a:t>
            </a:r>
            <a:r>
              <a:rPr lang="en-IN" sz="2000" b="1" dirty="0" err="1">
                <a:solidFill>
                  <a:prstClr val="black"/>
                </a:solidFill>
              </a:rPr>
              <a:t>Github</a:t>
            </a:r>
            <a:r>
              <a:rPr lang="en-IN" sz="2000" b="1" dirty="0">
                <a:solidFill>
                  <a:prstClr val="black"/>
                </a:solidFill>
              </a:rPr>
              <a:t> Repo</a:t>
            </a:r>
            <a:r>
              <a:rPr lang="en-IN" sz="2000" dirty="0"/>
              <a:t>: </a:t>
            </a:r>
            <a:r>
              <a:rPr lang="en-IN" sz="1600" u="sng" dirty="0">
                <a:hlinkClick r:id="rId3"/>
              </a:rPr>
              <a:t>ITU-AI-ML-in-5G-Challenge</a:t>
            </a:r>
            <a:r>
              <a:rPr lang="en-IN" sz="1600" dirty="0"/>
              <a:t>/</a:t>
            </a:r>
            <a:r>
              <a:rPr lang="en-IN" sz="1600" b="1" dirty="0">
                <a:hlinkClick r:id="rId4"/>
              </a:rPr>
              <a:t>ML5G-PS-004-Depth-map-estimation-in-6G-mmWave-systems</a:t>
            </a:r>
            <a:br>
              <a:rPr lang="en-IN" sz="2000" dirty="0"/>
            </a:br>
            <a:endParaRPr lang="en-IN" sz="2000" dirty="0"/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>
              <a:solidFill>
                <a:prstClr val="black"/>
              </a:solidFill>
            </a:endParaRPr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>
                <a:solidFill>
                  <a:prstClr val="black"/>
                </a:solidFill>
              </a:rPr>
              <a:t>  </a:t>
            </a:r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>
                <a:solidFill>
                  <a:prstClr val="black"/>
                </a:solidFill>
              </a:rPr>
              <a:t>Affiliation</a:t>
            </a: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sz="2000" i="1" dirty="0">
                <a:solidFill>
                  <a:prstClr val="black"/>
                </a:solidFill>
              </a:rPr>
              <a:t>: Beyond 5G Team, Samsung R&amp;D Institute India, Bengaluru. </a:t>
            </a:r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>
                <a:solidFill>
                  <a:prstClr val="black"/>
                </a:solidFill>
              </a:rPr>
              <a:t>Problem</a:t>
            </a: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sz="2000" b="1" dirty="0">
                <a:solidFill>
                  <a:prstClr val="black"/>
                </a:solidFill>
              </a:rPr>
              <a:t>Organizer</a:t>
            </a:r>
            <a:r>
              <a:rPr lang="en-IN" sz="2000" i="1" dirty="0">
                <a:solidFill>
                  <a:prstClr val="black"/>
                </a:solidFill>
              </a:rPr>
              <a:t>: NIST, USA.</a:t>
            </a:r>
          </a:p>
          <a:p>
            <a:pPr marL="0" lvl="0" indent="0" algn="ctr" latinLnBrk="1">
              <a:spcBef>
                <a:spcPts val="0"/>
              </a:spcBef>
              <a:buClrTx/>
              <a:buSzTx/>
              <a:buNone/>
              <a:defRPr/>
            </a:pPr>
            <a:endParaRPr lang="en-IN" sz="1700" dirty="0">
              <a:solidFill>
                <a:prstClr val="black"/>
              </a:solidFill>
              <a:latin typeface="맑은 고딕"/>
            </a:endParaRPr>
          </a:p>
          <a:p>
            <a:pPr marL="0" lvl="0" indent="0" algn="ctr" latinLnBrk="1">
              <a:spcBef>
                <a:spcPts val="0"/>
              </a:spcBef>
              <a:buClrTx/>
              <a:buSzTx/>
              <a:buNone/>
              <a:defRPr/>
            </a:pPr>
            <a:endParaRPr lang="en-IN" sz="1700" dirty="0">
              <a:solidFill>
                <a:prstClr val="black"/>
              </a:solidFill>
              <a:latin typeface="맑은 고딕"/>
            </a:endParaRPr>
          </a:p>
          <a:p>
            <a:pPr marL="0" indent="0" algn="ctr">
              <a:spcBef>
                <a:spcPct val="20000"/>
              </a:spcBef>
              <a:buClr>
                <a:srgbClr val="FF9900"/>
              </a:buClr>
              <a:buSzPct val="80000"/>
              <a:buNone/>
            </a:pPr>
            <a:endParaRPr lang="ko-KR" altLang="en-US" sz="1400" dirty="0"/>
          </a:p>
          <a:p>
            <a:pPr algn="ctr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01648" y="957189"/>
            <a:ext cx="115919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spcAft>
                <a:spcPts val="1800"/>
              </a:spcAft>
              <a:defRPr/>
            </a:pPr>
            <a:r>
              <a:rPr lang="en-IN" altLang="ko-KR" sz="2800" dirty="0">
                <a:solidFill>
                  <a:prstClr val="black"/>
                </a:solidFill>
                <a:latin typeface="맑은 고딕" panose="020B0503020000020004" pitchFamily="34" charset="-127"/>
              </a:rPr>
              <a:t>ITU AI/ML in 5G challenge: </a:t>
            </a:r>
            <a:r>
              <a:rPr lang="en-IN" altLang="ko-KR" sz="2800" b="1" dirty="0">
                <a:solidFill>
                  <a:prstClr val="black"/>
                </a:solidFill>
                <a:latin typeface="맑은 고딕" panose="020B0503020000020004" pitchFamily="34" charset="-127"/>
              </a:rPr>
              <a:t>ITU-ML5G-PS-004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23" y="2743199"/>
            <a:ext cx="4264269" cy="30051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80" y="2743199"/>
            <a:ext cx="4309989" cy="30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7377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4"/>
          </p:nvPr>
        </p:nvGraphicFramePr>
        <p:xfrm>
          <a:off x="438823" y="741543"/>
          <a:ext cx="4673108" cy="4723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139">
                  <a:extLst>
                    <a:ext uri="{9D8B030D-6E8A-4147-A177-3AD203B41FA5}">
                      <a16:colId xmlns:a16="http://schemas.microsoft.com/office/drawing/2014/main" val="4094037516"/>
                    </a:ext>
                  </a:extLst>
                </a:gridCol>
                <a:gridCol w="2342969">
                  <a:extLst>
                    <a:ext uri="{9D8B030D-6E8A-4147-A177-3AD203B41FA5}">
                      <a16:colId xmlns:a16="http://schemas.microsoft.com/office/drawing/2014/main" val="1811464984"/>
                    </a:ext>
                  </a:extLst>
                </a:gridCol>
              </a:tblGrid>
              <a:tr h="47636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LIDAR PCD </a:t>
                      </a:r>
                      <a:r>
                        <a:rPr lang="en-IN" sz="1100" dirty="0"/>
                        <a:t>(Ground truth)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Predicted PCD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462634"/>
                  </a:ext>
                </a:extLst>
              </a:tr>
              <a:tr h="203728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196887"/>
                  </a:ext>
                </a:extLst>
              </a:tr>
              <a:tr h="37946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5545"/>
                  </a:ext>
                </a:extLst>
              </a:tr>
              <a:tr h="183053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55665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205754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Prediction vs Actual LIDAR PCD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/>
        </p:nvGraphicFramePr>
        <p:xfrm>
          <a:off x="6089196" y="697345"/>
          <a:ext cx="4901021" cy="4762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747">
                  <a:extLst>
                    <a:ext uri="{9D8B030D-6E8A-4147-A177-3AD203B41FA5}">
                      <a16:colId xmlns:a16="http://schemas.microsoft.com/office/drawing/2014/main" val="4094037516"/>
                    </a:ext>
                  </a:extLst>
                </a:gridCol>
                <a:gridCol w="2412274">
                  <a:extLst>
                    <a:ext uri="{9D8B030D-6E8A-4147-A177-3AD203B41FA5}">
                      <a16:colId xmlns:a16="http://schemas.microsoft.com/office/drawing/2014/main" val="1811464984"/>
                    </a:ext>
                  </a:extLst>
                </a:gridCol>
              </a:tblGrid>
              <a:tr h="486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LIDAR PCD </a:t>
                      </a:r>
                      <a:r>
                        <a:rPr lang="en-IN" sz="1400" dirty="0"/>
                        <a:t>(Ground truth)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Predicted PCD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462634"/>
                  </a:ext>
                </a:extLst>
              </a:tr>
              <a:tr h="209536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5545"/>
                  </a:ext>
                </a:extLst>
              </a:tr>
              <a:tr h="360845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947900"/>
                  </a:ext>
                </a:extLst>
              </a:tr>
              <a:tr h="181579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3723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55234" y="5707973"/>
            <a:ext cx="10052911" cy="101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ML model </a:t>
            </a:r>
            <a:r>
              <a:rPr lang="en-IN" sz="2000" b="1" dirty="0"/>
              <a:t>proposed</a:t>
            </a:r>
            <a:r>
              <a:rPr lang="en-IN" sz="2000" dirty="0"/>
              <a:t> returns </a:t>
            </a:r>
            <a:r>
              <a:rPr lang="en-IN" sz="2000" b="1" dirty="0"/>
              <a:t>LIDAR-like high resolution </a:t>
            </a:r>
            <a:r>
              <a:rPr lang="en-IN" sz="2000" dirty="0"/>
              <a:t>point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 </a:t>
            </a:r>
            <a:r>
              <a:rPr lang="en-IN" sz="2000" b="1" dirty="0"/>
              <a:t>Change in perception</a:t>
            </a:r>
            <a:r>
              <a:rPr lang="en-IN" sz="2000" dirty="0"/>
              <a:t>, is nicely </a:t>
            </a:r>
            <a:r>
              <a:rPr lang="en-IN" sz="2000" b="1" dirty="0"/>
              <a:t>captured</a:t>
            </a:r>
            <a:r>
              <a:rPr lang="en-IN" sz="2000" dirty="0"/>
              <a:t> even though the </a:t>
            </a:r>
            <a:r>
              <a:rPr lang="en-IN" sz="2000" dirty="0" err="1"/>
              <a:t>Tx</a:t>
            </a:r>
            <a:r>
              <a:rPr lang="en-IN" sz="2000" dirty="0"/>
              <a:t> and Rx locations are </a:t>
            </a:r>
            <a:r>
              <a:rPr lang="en-IN" sz="2000" b="1" dirty="0"/>
              <a:t>unknown</a:t>
            </a:r>
            <a:r>
              <a:rPr lang="en-IN" sz="2000" dirty="0"/>
              <a:t>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28943" y="1125465"/>
            <a:ext cx="5021526" cy="4404140"/>
            <a:chOff x="290490" y="1155915"/>
            <a:chExt cx="5021526" cy="44041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580" r="27211" b="9962"/>
            <a:stretch/>
          </p:blipFill>
          <p:spPr>
            <a:xfrm>
              <a:off x="3046640" y="1332617"/>
              <a:ext cx="2006535" cy="175730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06" t="10223" r="27013" b="10520"/>
            <a:stretch/>
          </p:blipFill>
          <p:spPr>
            <a:xfrm>
              <a:off x="564090" y="1324391"/>
              <a:ext cx="2095357" cy="17573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40" t="10224" r="27965" b="10047"/>
            <a:stretch/>
          </p:blipFill>
          <p:spPr>
            <a:xfrm>
              <a:off x="539736" y="3681980"/>
              <a:ext cx="2095357" cy="17832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46" t="10224" r="27013" b="10047"/>
            <a:stretch/>
          </p:blipFill>
          <p:spPr>
            <a:xfrm>
              <a:off x="3065714" y="3651905"/>
              <a:ext cx="2006535" cy="176965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90490" y="3038955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(-16, -16, -2)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1119" y="1155915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(16, 16, 2)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27018" y="5283056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(-16, -16, -2)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50782" y="3508467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(16, 16, 2)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8823" y="1293382"/>
            <a:ext cx="4570695" cy="4236223"/>
            <a:chOff x="6089196" y="1274587"/>
            <a:chExt cx="4570695" cy="423622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93" t="9909" r="27792" b="10993"/>
            <a:stretch/>
          </p:blipFill>
          <p:spPr>
            <a:xfrm>
              <a:off x="8552739" y="3661735"/>
              <a:ext cx="1848322" cy="172313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3" t="10067" r="26840" b="10677"/>
            <a:stretch/>
          </p:blipFill>
          <p:spPr>
            <a:xfrm>
              <a:off x="6385534" y="3643274"/>
              <a:ext cx="1935281" cy="176836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0" t="9435" r="26738" b="10460"/>
            <a:stretch/>
          </p:blipFill>
          <p:spPr>
            <a:xfrm>
              <a:off x="8579936" y="1313144"/>
              <a:ext cx="1848322" cy="18125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85" t="9279" r="27706" b="10835"/>
            <a:stretch/>
          </p:blipFill>
          <p:spPr>
            <a:xfrm>
              <a:off x="6385534" y="1308424"/>
              <a:ext cx="1865067" cy="181258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089196" y="3113325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(-16, -16, -2)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29586" y="1274587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(16, 16, 2)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18028" y="5233811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(-16, -16, -2)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98657" y="3558780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(16, 16, 2)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676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Problem statement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Problem statement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7211" y="5918853"/>
            <a:ext cx="10476074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</a:t>
            </a:r>
            <a:r>
              <a:rPr lang="en-US" sz="2400" dirty="0"/>
              <a:t> : Estimate the depth map of the environment at each receiver position, using mm-wave signals + ML.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10" y="3318535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solidFill>
              <a:srgbClr val="FFC000"/>
            </a:solidFill>
          </a:ln>
        </p:spPr>
      </p:pic>
      <p:grpSp>
        <p:nvGrpSpPr>
          <p:cNvPr id="2" name="Group 1"/>
          <p:cNvGrpSpPr/>
          <p:nvPr/>
        </p:nvGrpSpPr>
        <p:grpSpPr>
          <a:xfrm rot="5400000">
            <a:off x="4524617" y="120602"/>
            <a:ext cx="2032375" cy="3324098"/>
            <a:chOff x="6788492" y="737254"/>
            <a:chExt cx="2874265" cy="4147231"/>
          </a:xfrm>
        </p:grpSpPr>
        <p:pic>
          <p:nvPicPr>
            <p:cNvPr id="36" name="Picture 8" descr="New_map_TX1_ITU_Challenge.png">
              <a:extLst>
                <a:ext uri="{FF2B5EF4-FFF2-40B4-BE49-F238E27FC236}">
                  <a16:creationId xmlns:a16="http://schemas.microsoft.com/office/drawing/2014/main" id="{2019B492-1016-4D9F-B030-C670AE2B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8492" y="737254"/>
              <a:ext cx="2874265" cy="4147231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3771EF5-A1D6-487E-897B-EA7DDFB4AE59}"/>
                </a:ext>
              </a:extLst>
            </p:cNvPr>
            <p:cNvSpPr/>
            <p:nvPr/>
          </p:nvSpPr>
          <p:spPr>
            <a:xfrm rot="16200000">
              <a:off x="7937437" y="1010571"/>
              <a:ext cx="576375" cy="4480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RX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6CC8BE3-30A6-4C30-8730-59573604D6DA}"/>
                </a:ext>
              </a:extLst>
            </p:cNvPr>
            <p:cNvSpPr/>
            <p:nvPr/>
          </p:nvSpPr>
          <p:spPr>
            <a:xfrm rot="16200000">
              <a:off x="7371796" y="3930007"/>
              <a:ext cx="582440" cy="4480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TX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229936" y="1015502"/>
            <a:ext cx="2687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One fixed transmitter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56161" y="1624232"/>
            <a:ext cx="2590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One moving receiver</a:t>
            </a:r>
          </a:p>
        </p:txBody>
      </p:sp>
      <p:sp>
        <p:nvSpPr>
          <p:cNvPr id="35" name="Content Placeholder 1"/>
          <p:cNvSpPr txBox="1">
            <a:spLocks/>
          </p:cNvSpPr>
          <p:nvPr/>
        </p:nvSpPr>
        <p:spPr>
          <a:xfrm>
            <a:off x="178772" y="2821051"/>
            <a:ext cx="11197884" cy="390662"/>
          </a:xfrm>
          <a:prstGeom prst="rect">
            <a:avLst/>
          </a:prstGeom>
        </p:spPr>
        <p:txBody>
          <a:bodyPr vert="horz" lIns="0" tIns="39832" rIns="79659" bIns="39832" rtlCol="0">
            <a:norm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/>
              <a:t>ML Model</a:t>
            </a:r>
            <a:r>
              <a:rPr lang="en-IN" sz="1800" dirty="0"/>
              <a:t> :</a:t>
            </a:r>
          </a:p>
          <a:p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63973" y="3478344"/>
            <a:ext cx="8267148" cy="2295745"/>
            <a:chOff x="1963973" y="3478344"/>
            <a:chExt cx="8267148" cy="2295745"/>
          </a:xfrm>
        </p:grpSpPr>
        <p:grpSp>
          <p:nvGrpSpPr>
            <p:cNvPr id="49" name="Group 48"/>
            <p:cNvGrpSpPr/>
            <p:nvPr/>
          </p:nvGrpSpPr>
          <p:grpSpPr>
            <a:xfrm>
              <a:off x="3619855" y="3478344"/>
              <a:ext cx="6596707" cy="2295745"/>
              <a:chOff x="3062509" y="2848053"/>
              <a:chExt cx="6651476" cy="2295745"/>
            </a:xfrm>
            <a:noFill/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E4FE774-33CD-48B5-8D09-00E4BD38AD57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 bwMode="auto">
              <a:xfrm>
                <a:off x="6183607" y="4667045"/>
                <a:ext cx="1762262" cy="24244"/>
              </a:xfrm>
              <a:prstGeom prst="straightConnector1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804A03B-44BF-40E9-A624-482C7BEDAA28}"/>
                  </a:ext>
                </a:extLst>
              </p:cNvPr>
              <p:cNvCxnSpPr>
                <a:stCxn id="41" idx="3"/>
                <a:endCxn id="32" idx="1"/>
              </p:cNvCxnSpPr>
              <p:nvPr/>
            </p:nvCxnSpPr>
            <p:spPr>
              <a:xfrm>
                <a:off x="3062509" y="4667045"/>
                <a:ext cx="1575465" cy="0"/>
              </a:xfrm>
              <a:prstGeom prst="straightConnector1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E8B0734-DBBF-492C-BC9E-2D098B95A74A}"/>
                  </a:ext>
                </a:extLst>
              </p:cNvPr>
              <p:cNvSpPr/>
              <p:nvPr/>
            </p:nvSpPr>
            <p:spPr bwMode="auto">
              <a:xfrm>
                <a:off x="4637974" y="4190291"/>
                <a:ext cx="1545633" cy="9535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91440" rIns="91440" rtlCol="0" anchor="ctr"/>
              <a:lstStyle/>
              <a:p>
                <a:pPr algn="ctr" defTabSz="457200"/>
                <a:r>
                  <a:rPr lang="en-US" sz="1600" b="1" kern="0" dirty="0">
                    <a:solidFill>
                      <a:prstClr val="black"/>
                    </a:solidFill>
                    <a:latin typeface="Calibri" panose="020F0502020204030204"/>
                  </a:rPr>
                  <a:t>Trained Model</a:t>
                </a:r>
              </a:p>
            </p:txBody>
          </p:sp>
          <p:pic>
            <p:nvPicPr>
              <p:cNvPr id="34" name="Picture 7">
                <a:extLst>
                  <a:ext uri="{FF2B5EF4-FFF2-40B4-BE49-F238E27FC236}">
                    <a16:creationId xmlns:a16="http://schemas.microsoft.com/office/drawing/2014/main" id="{6F897232-C5CE-4910-A305-0AC692800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5254" y="2848053"/>
                <a:ext cx="1918731" cy="1262288"/>
              </a:xfrm>
              <a:prstGeom prst="rect">
                <a:avLst/>
              </a:prstGeom>
              <a:grpFill/>
              <a:ln w="38100" cap="sq">
                <a:noFill/>
                <a:prstDash val="solid"/>
                <a:miter lim="800000"/>
              </a:ln>
              <a:effectLst/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000A6A6-B2B1-4F15-9FD1-7A74E6AC831C}"/>
                </a:ext>
              </a:extLst>
            </p:cNvPr>
            <p:cNvSpPr/>
            <p:nvPr/>
          </p:nvSpPr>
          <p:spPr bwMode="auto">
            <a:xfrm>
              <a:off x="1963973" y="4884993"/>
              <a:ext cx="1655882" cy="8246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68580" rIns="68580" rtlCol="0" anchor="ctr"/>
            <a:lstStyle/>
            <a:p>
              <a:pPr algn="ctr" defTabSz="914400"/>
              <a:r>
                <a:rPr lang="en-US" sz="1400" b="1" kern="0" dirty="0">
                  <a:solidFill>
                    <a:prstClr val="black"/>
                  </a:solidFill>
                </a:rPr>
                <a:t>Input Data:</a:t>
              </a:r>
            </a:p>
            <a:p>
              <a:pPr algn="ctr" defTabSz="914400"/>
              <a:r>
                <a:rPr lang="en-US" sz="1400" b="1" kern="0" dirty="0">
                  <a:solidFill>
                    <a:prstClr val="black"/>
                  </a:solidFill>
                </a:rPr>
                <a:t> Training RF Dataset</a:t>
              </a:r>
              <a:endParaRPr lang="en-US" sz="1400" b="1" kern="0" baseline="30000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3618DE-78E8-453E-8F2E-2E56686BA8FC}"/>
                </a:ext>
              </a:extLst>
            </p:cNvPr>
            <p:cNvSpPr/>
            <p:nvPr/>
          </p:nvSpPr>
          <p:spPr bwMode="auto">
            <a:xfrm>
              <a:off x="8463005" y="4949806"/>
              <a:ext cx="1768116" cy="6285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algn="ctr" defTabSz="457200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Calibri" panose="020F0502020204030204"/>
                </a:rPr>
                <a:t>Output: LiDAR Point Clouds </a:t>
              </a:r>
              <a:endParaRPr kumimoji="0" lang="en-US" sz="1400" b="1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8" name="Curved Connector 7"/>
          <p:cNvCxnSpPr/>
          <p:nvPr/>
        </p:nvCxnSpPr>
        <p:spPr>
          <a:xfrm rot="10800000">
            <a:off x="6439093" y="1384835"/>
            <a:ext cx="317070" cy="239399"/>
          </a:xfrm>
          <a:prstGeom prst="curvedConnector3">
            <a:avLst>
              <a:gd name="adj1" fmla="val 6114"/>
            </a:avLst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10800000" flipV="1">
            <a:off x="6439094" y="1964697"/>
            <a:ext cx="365115" cy="185547"/>
          </a:xfrm>
          <a:prstGeom prst="curvedConnector3">
            <a:avLst>
              <a:gd name="adj1" fmla="val 3723"/>
            </a:avLst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32498" y="2993514"/>
            <a:ext cx="20022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00" b="1" dirty="0"/>
              <a:t>Channel Impulse response</a:t>
            </a:r>
          </a:p>
        </p:txBody>
      </p:sp>
      <p:sp>
        <p:nvSpPr>
          <p:cNvPr id="44" name="Content Placeholder 1"/>
          <p:cNvSpPr txBox="1">
            <a:spLocks/>
          </p:cNvSpPr>
          <p:nvPr/>
        </p:nvSpPr>
        <p:spPr>
          <a:xfrm>
            <a:off x="178772" y="855927"/>
            <a:ext cx="11197884" cy="390662"/>
          </a:xfrm>
          <a:prstGeom prst="rect">
            <a:avLst/>
          </a:prstGeom>
        </p:spPr>
        <p:txBody>
          <a:bodyPr vert="horz" lIns="0" tIns="39832" rIns="79659" bIns="39832" rtlCol="0">
            <a:norm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/>
              <a:t>Setup </a:t>
            </a:r>
            <a:r>
              <a:rPr lang="en-IN" sz="1800" dirty="0"/>
              <a:t>:</a:t>
            </a:r>
          </a:p>
          <a:p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1854832" y="2987272"/>
            <a:ext cx="1957549" cy="30220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3898797" y="3154833"/>
            <a:ext cx="36903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b="1" dirty="0"/>
              <a:t>TX/RX </a:t>
            </a:r>
          </a:p>
          <a:p>
            <a:pPr lvl="1" algn="ctr"/>
            <a:r>
              <a:rPr lang="en-US" b="1" dirty="0"/>
              <a:t>Location &amp; Orientation </a:t>
            </a:r>
            <a:r>
              <a:rPr lang="en-US" b="1" dirty="0">
                <a:solidFill>
                  <a:srgbClr val="FF0000"/>
                </a:solidFill>
              </a:rPr>
              <a:t>Unknown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0003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5" grpId="0"/>
      <p:bldP spid="19" grpId="0"/>
      <p:bldP spid="20" grpId="0" animBg="1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Solution outline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9226" y="5531168"/>
            <a:ext cx="10476074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 : </a:t>
            </a:r>
            <a:r>
              <a:rPr lang="en-US" sz="2400" dirty="0"/>
              <a:t>At each RX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 bi-static RF data to mono-static format.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ML model by fitting it to similarly structured LiDAR ground truth.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988281" y="1957176"/>
            <a:ext cx="2613734" cy="1021201"/>
            <a:chOff x="559753" y="3328659"/>
            <a:chExt cx="2613734" cy="10212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337" y="3567268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21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V="1">
              <a:off x="914693" y="3328659"/>
              <a:ext cx="950533" cy="42789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2716" y="381785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26" name="Rectangle 25"/>
            <p:cNvSpPr/>
            <p:nvPr/>
          </p:nvSpPr>
          <p:spPr>
            <a:xfrm>
              <a:off x="2831727" y="408825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59753" y="3846361"/>
              <a:ext cx="33214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TX</a:t>
              </a:r>
              <a:endParaRPr lang="en-IN" sz="1200" b="1" dirty="0"/>
            </a:p>
          </p:txBody>
        </p:sp>
        <p:cxnSp>
          <p:nvCxnSpPr>
            <p:cNvPr id="30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1945064" y="332865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10">
              <a:extLst>
                <a:ext uri="{FF2B5EF4-FFF2-40B4-BE49-F238E27FC236}">
                  <a16:creationId xmlns:a16="http://schemas.microsoft.com/office/drawing/2014/main" id="{160A4CB1-16A9-4701-BD8D-93A8A41CCA36}"/>
                </a:ext>
              </a:extLst>
            </p:cNvPr>
            <p:cNvCxnSpPr/>
            <p:nvPr/>
          </p:nvCxnSpPr>
          <p:spPr bwMode="auto">
            <a:xfrm>
              <a:off x="1082609" y="3898715"/>
              <a:ext cx="1483467" cy="13141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190580" y="3827912"/>
            <a:ext cx="1422162" cy="1044945"/>
            <a:chOff x="7327025" y="3271897"/>
            <a:chExt cx="1422162" cy="104494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243" y="3805261"/>
              <a:ext cx="353887" cy="353887"/>
            </a:xfrm>
            <a:prstGeom prst="rect">
              <a:avLst/>
            </a:prstGeom>
          </p:spPr>
        </p:pic>
        <p:cxnSp>
          <p:nvCxnSpPr>
            <p:cNvPr id="42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429902" y="3271897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8199036" y="4055232"/>
              <a:ext cx="55015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TX/RX</a:t>
              </a:r>
              <a:endParaRPr lang="en-IN" sz="1050" b="1" dirty="0"/>
            </a:p>
          </p:txBody>
        </p:sp>
        <p:cxnSp>
          <p:nvCxnSpPr>
            <p:cNvPr id="4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327025" y="3332514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B29B357-01EF-4E50-825A-5AB31CC29B8C}"/>
              </a:ext>
            </a:extLst>
          </p:cNvPr>
          <p:cNvSpPr/>
          <p:nvPr/>
        </p:nvSpPr>
        <p:spPr bwMode="auto">
          <a:xfrm>
            <a:off x="589226" y="3771285"/>
            <a:ext cx="5128873" cy="1175182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9">
            <a:extLst>
              <a:ext uri="{FF2B5EF4-FFF2-40B4-BE49-F238E27FC236}">
                <a16:creationId xmlns:a16="http://schemas.microsoft.com/office/drawing/2014/main" id="{0CCA25E8-5775-41B2-8D1E-C96B4D4AE3C6}"/>
              </a:ext>
            </a:extLst>
          </p:cNvPr>
          <p:cNvCxnSpPr>
            <a:cxnSpLocks/>
            <a:stCxn id="76" idx="3"/>
            <a:endCxn id="38" idx="0"/>
          </p:cNvCxnSpPr>
          <p:nvPr/>
        </p:nvCxnSpPr>
        <p:spPr>
          <a:xfrm>
            <a:off x="5723379" y="2428565"/>
            <a:ext cx="2306528" cy="559435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Connector: Elbow 10">
            <a:extLst>
              <a:ext uri="{FF2B5EF4-FFF2-40B4-BE49-F238E27FC236}">
                <a16:creationId xmlns:a16="http://schemas.microsoft.com/office/drawing/2014/main" id="{6C7EFB9F-30DF-4E2A-8474-51C47E316F2A}"/>
              </a:ext>
            </a:extLst>
          </p:cNvPr>
          <p:cNvCxnSpPr>
            <a:cxnSpLocks/>
            <a:stCxn id="38" idx="2"/>
            <a:endCxn id="63" idx="3"/>
          </p:cNvCxnSpPr>
          <p:nvPr/>
        </p:nvCxnSpPr>
        <p:spPr>
          <a:xfrm rot="5400000">
            <a:off x="6524369" y="2853338"/>
            <a:ext cx="699268" cy="231180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599500" y="1591167"/>
            <a:ext cx="5123879" cy="1674795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30523" y="2898182"/>
            <a:ext cx="13879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cxnSp>
        <p:nvCxnSpPr>
          <p:cNvPr id="83" name="Straight Arrow Connector 82"/>
          <p:cNvCxnSpPr>
            <a:stCxn id="70" idx="3"/>
          </p:cNvCxnSpPr>
          <p:nvPr/>
        </p:nvCxnSpPr>
        <p:spPr>
          <a:xfrm>
            <a:off x="3926230" y="2337849"/>
            <a:ext cx="221776" cy="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244" y="2441128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86" name="Rectangle 85"/>
          <p:cNvSpPr/>
          <p:nvPr/>
        </p:nvSpPr>
        <p:spPr>
          <a:xfrm>
            <a:off x="5260255" y="2711521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87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4373592" y="1951930"/>
            <a:ext cx="811726" cy="67118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4451170" y="1859540"/>
            <a:ext cx="731960" cy="61893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B29B357-01EF-4E50-825A-5AB31CC29B8C}"/>
              </a:ext>
            </a:extLst>
          </p:cNvPr>
          <p:cNvSpPr/>
          <p:nvPr/>
        </p:nvSpPr>
        <p:spPr bwMode="auto">
          <a:xfrm>
            <a:off x="637550" y="3995671"/>
            <a:ext cx="1694684" cy="67160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Ground Truth: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 Training LiDAR dataset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1F64B3-EB9D-45F9-9CFC-33109F28C1C2}"/>
              </a:ext>
            </a:extLst>
          </p:cNvPr>
          <p:cNvSpPr/>
          <p:nvPr/>
        </p:nvSpPr>
        <p:spPr bwMode="auto">
          <a:xfrm>
            <a:off x="6934052" y="2988000"/>
            <a:ext cx="2191710" cy="6716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b="1" kern="0" dirty="0">
                <a:solidFill>
                  <a:prstClr val="black"/>
                </a:solidFill>
                <a:latin typeface="Calibri" panose="020F0502020204030204"/>
              </a:rPr>
              <a:t>ML Model</a:t>
            </a:r>
            <a:endParaRPr kumimoji="0" lang="en-US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637550" y="1986705"/>
            <a:ext cx="1562999" cy="6958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400" b="1" kern="0" dirty="0">
                <a:solidFill>
                  <a:prstClr val="black"/>
                </a:solidFill>
              </a:rPr>
              <a:t>Input Data:</a:t>
            </a:r>
          </a:p>
          <a:p>
            <a:pPr algn="ctr" defTabSz="914400"/>
            <a:r>
              <a:rPr lang="en-US" sz="1400" b="1" kern="0" dirty="0">
                <a:solidFill>
                  <a:prstClr val="black"/>
                </a:solidFill>
              </a:rPr>
              <a:t> Training RF Dataset</a:t>
            </a:r>
            <a:endParaRPr lang="en-US" sz="1400" b="1" kern="0" baseline="30000" dirty="0">
              <a:solidFill>
                <a:prstClr val="black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2716165" y="1974511"/>
            <a:ext cx="1210065" cy="7266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cxnSp>
        <p:nvCxnSpPr>
          <p:cNvPr id="71" name="Straight Arrow Connector 70"/>
          <p:cNvCxnSpPr>
            <a:stCxn id="41" idx="3"/>
            <a:endCxn id="70" idx="1"/>
          </p:cNvCxnSpPr>
          <p:nvPr/>
        </p:nvCxnSpPr>
        <p:spPr>
          <a:xfrm>
            <a:off x="2200549" y="2334639"/>
            <a:ext cx="515616" cy="3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7" idx="3"/>
            <a:endCxn id="92" idx="1"/>
          </p:cNvCxnSpPr>
          <p:nvPr/>
        </p:nvCxnSpPr>
        <p:spPr>
          <a:xfrm flipV="1">
            <a:off x="2332234" y="4326674"/>
            <a:ext cx="1757035" cy="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/>
          <a:srcRect t="7494" r="4520"/>
          <a:stretch/>
        </p:blipFill>
        <p:spPr>
          <a:xfrm flipH="1">
            <a:off x="4176501" y="1733914"/>
            <a:ext cx="1469226" cy="1254086"/>
          </a:xfrm>
          <a:prstGeom prst="rect">
            <a:avLst/>
          </a:prstGeom>
        </p:spPr>
      </p:pic>
      <p:pic>
        <p:nvPicPr>
          <p:cNvPr id="43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375" y="3814967"/>
            <a:ext cx="1479352" cy="981311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29659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02A2-5AFF-F7DC-B943-A550BB6F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Integrated sensing and communication (ISAC)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D77CB-DD30-3F01-2426-5213DAB33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</a:t>
            </a:fld>
            <a:endParaRPr lang="en-US"/>
          </a:p>
        </p:txBody>
      </p:sp>
      <p:pic>
        <p:nvPicPr>
          <p:cNvPr id="17" name="Graphic 16" descr="Battery charging with solid fill">
            <a:extLst>
              <a:ext uri="{FF2B5EF4-FFF2-40B4-BE49-F238E27FC236}">
                <a16:creationId xmlns:a16="http://schemas.microsoft.com/office/drawing/2014/main" id="{0B3FC092-48DE-0BE0-53D6-D0AE8807F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7914" y="1756912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32BF8B-A3CC-3604-1A65-DACFC57AB0DB}"/>
              </a:ext>
            </a:extLst>
          </p:cNvPr>
          <p:cNvSpPr txBox="1"/>
          <p:nvPr/>
        </p:nvSpPr>
        <p:spPr>
          <a:xfrm>
            <a:off x="3829619" y="1799252"/>
            <a:ext cx="5614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Ensuring Cost and Power Efficiency in Next-Generation Networks</a:t>
            </a:r>
            <a:endParaRPr lang="en-US" sz="2800" b="1"/>
          </a:p>
        </p:txBody>
      </p:sp>
      <p:pic>
        <p:nvPicPr>
          <p:cNvPr id="31" name="Graphic 30" descr="Voice with solid fill">
            <a:extLst>
              <a:ext uri="{FF2B5EF4-FFF2-40B4-BE49-F238E27FC236}">
                <a16:creationId xmlns:a16="http://schemas.microsoft.com/office/drawing/2014/main" id="{8BDE3359-E796-24D2-66C9-CA4217C24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914" y="3401723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41C903-494C-84C9-E06F-B3F8C36D8A9D}"/>
              </a:ext>
            </a:extLst>
          </p:cNvPr>
          <p:cNvSpPr txBox="1"/>
          <p:nvPr/>
        </p:nvSpPr>
        <p:spPr>
          <a:xfrm>
            <a:off x="3738914" y="3401723"/>
            <a:ext cx="59363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Reuse spectrum and signals to perform both communication and sensing</a:t>
            </a:r>
            <a:endParaRPr lang="en-US" sz="2800" b="1"/>
          </a:p>
        </p:txBody>
      </p:sp>
      <p:pic>
        <p:nvPicPr>
          <p:cNvPr id="5" name="Graphic 4" descr="Smart Phone with solid fill">
            <a:extLst>
              <a:ext uri="{FF2B5EF4-FFF2-40B4-BE49-F238E27FC236}">
                <a16:creationId xmlns:a16="http://schemas.microsoft.com/office/drawing/2014/main" id="{A782278E-122C-6C28-5F2B-16D190AC5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1214" y="5086241"/>
            <a:ext cx="555172" cy="555172"/>
          </a:xfrm>
          <a:prstGeom prst="rect">
            <a:avLst/>
          </a:prstGeom>
        </p:spPr>
      </p:pic>
      <p:sp>
        <p:nvSpPr>
          <p:cNvPr id="16" name="Cross 15">
            <a:extLst>
              <a:ext uri="{FF2B5EF4-FFF2-40B4-BE49-F238E27FC236}">
                <a16:creationId xmlns:a16="http://schemas.microsoft.com/office/drawing/2014/main" id="{9288069E-0399-2B5B-8240-A6F1548D9940}"/>
              </a:ext>
            </a:extLst>
          </p:cNvPr>
          <p:cNvSpPr/>
          <p:nvPr/>
        </p:nvSpPr>
        <p:spPr>
          <a:xfrm>
            <a:off x="2985670" y="5300578"/>
            <a:ext cx="150816" cy="150816"/>
          </a:xfrm>
          <a:prstGeom prst="plus">
            <a:avLst>
              <a:gd name="adj" fmla="val 43398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9EE9E3-9C0D-9761-23B5-8059187B5662}"/>
              </a:ext>
            </a:extLst>
          </p:cNvPr>
          <p:cNvSpPr txBox="1"/>
          <p:nvPr/>
        </p:nvSpPr>
        <p:spPr>
          <a:xfrm>
            <a:off x="3964192" y="4850439"/>
            <a:ext cx="53453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Smarter devices and new applications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A24861-255F-95E6-C0BF-4A1B3B9DE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7332" y="5038798"/>
            <a:ext cx="467713" cy="5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08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Pre-processing : Spatial Transform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960611" y="2652941"/>
                <a:ext cx="20262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𝑪𝑰𝑹</m:t>
                          </m:r>
                        </m:sub>
                      </m:sSub>
                    </m:oMath>
                  </m:oMathPara>
                </a14:m>
                <a:endParaRPr lang="en-IN" sz="1400" b="1" dirty="0"/>
              </a:p>
              <a:p>
                <a:pPr algn="ctr"/>
                <a:r>
                  <a:rPr lang="en-IN" sz="1400" dirty="0"/>
                  <a:t>TX Ant x RX Ant x time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11" y="2652941"/>
                <a:ext cx="2026296" cy="523220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5144101" y="3490667"/>
            <a:ext cx="1967388" cy="103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4" name="Straight Arrow Connector 73"/>
          <p:cNvCxnSpPr>
            <a:stCxn id="73" idx="3"/>
          </p:cNvCxnSpPr>
          <p:nvPr/>
        </p:nvCxnSpPr>
        <p:spPr>
          <a:xfrm flipV="1">
            <a:off x="7111489" y="4007797"/>
            <a:ext cx="1346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727552" y="4007797"/>
            <a:ext cx="14165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8369272" y="3823131"/>
                <a:ext cx="25133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272" y="3823131"/>
                <a:ext cx="2513332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86">
            <a:extLst>
              <a:ext uri="{FF2B5EF4-FFF2-40B4-BE49-F238E27FC236}">
                <a16:creationId xmlns:a16="http://schemas.microsoft.com/office/drawing/2014/main" id="{B1F5DB76-83DA-4A5A-B56B-3769C51DD4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22" r="10531"/>
          <a:stretch/>
        </p:blipFill>
        <p:spPr>
          <a:xfrm>
            <a:off x="7529015" y="688590"/>
            <a:ext cx="4004854" cy="2802077"/>
          </a:xfrm>
          <a:prstGeom prst="rect">
            <a:avLst/>
          </a:prstGeom>
        </p:spPr>
      </p:pic>
      <p:pic>
        <p:nvPicPr>
          <p:cNvPr id="95" name="Graphic 13">
            <a:extLst>
              <a:ext uri="{FF2B5EF4-FFF2-40B4-BE49-F238E27FC236}">
                <a16:creationId xmlns:a16="http://schemas.microsoft.com/office/drawing/2014/main" id="{5E03A2D9-3D87-4910-9895-0AEDFFB82A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1800" t="10856" r="31163"/>
          <a:stretch/>
        </p:blipFill>
        <p:spPr>
          <a:xfrm>
            <a:off x="1010457" y="2739429"/>
            <a:ext cx="908473" cy="1639957"/>
          </a:xfrm>
          <a:prstGeom prst="rect">
            <a:avLst/>
          </a:prstGeom>
        </p:spPr>
      </p:pic>
      <p:sp>
        <p:nvSpPr>
          <p:cNvPr id="96" name="Oval 95">
            <a:extLst>
              <a:ext uri="{FF2B5EF4-FFF2-40B4-BE49-F238E27FC236}">
                <a16:creationId xmlns:a16="http://schemas.microsoft.com/office/drawing/2014/main" id="{888C52C7-BE10-403F-BB2F-B56BFFED861F}"/>
              </a:ext>
            </a:extLst>
          </p:cNvPr>
          <p:cNvSpPr/>
          <p:nvPr/>
        </p:nvSpPr>
        <p:spPr>
          <a:xfrm>
            <a:off x="1646060" y="2662572"/>
            <a:ext cx="149087" cy="172700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1EBCC3CE-2E85-4C01-8E6E-E5332189D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0611" y="1687700"/>
            <a:ext cx="1984615" cy="148846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</p:pic>
      <p:pic>
        <p:nvPicPr>
          <p:cNvPr id="98" name="Graphic 11">
            <a:extLst>
              <a:ext uri="{FF2B5EF4-FFF2-40B4-BE49-F238E27FC236}">
                <a16:creationId xmlns:a16="http://schemas.microsoft.com/office/drawing/2014/main" id="{BD444E4A-7BFA-454D-A769-6732B5462A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2434" t="10856" r="30529" b="9894"/>
          <a:stretch/>
        </p:blipFill>
        <p:spPr>
          <a:xfrm>
            <a:off x="4132830" y="1708079"/>
            <a:ext cx="955820" cy="1533921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652B09FD-E6EE-4029-8323-A43DA2F9F082}"/>
              </a:ext>
            </a:extLst>
          </p:cNvPr>
          <p:cNvSpPr/>
          <p:nvPr/>
        </p:nvSpPr>
        <p:spPr>
          <a:xfrm>
            <a:off x="4132830" y="1660249"/>
            <a:ext cx="216046" cy="172562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1605231" y="4155596"/>
            <a:ext cx="2695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(TX Ant x RX Ant x Delay)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2564865" y="3786264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sz="1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/>
                  <a:t>  </a:t>
                </a:r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865" y="3786264"/>
                <a:ext cx="81778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252580" y="3823131"/>
            <a:ext cx="1791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Spatial transform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80234" y="4155596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43398" y="1358041"/>
            <a:ext cx="2011353" cy="30220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1918930" y="1358041"/>
            <a:ext cx="20022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00" b="1" dirty="0"/>
              <a:t>Channel Impulse response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73158" y="6221548"/>
            <a:ext cx="747878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Transforms Communication data to Sensing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382653" y="4782981"/>
                <a:ext cx="5859793" cy="13234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Delay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𝟕𝟔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IN" b="1" i="1">
                        <a:latin typeface="Cambria Math" panose="02040503050406030204" pitchFamily="18" charset="0"/>
                      </a:rPr>
                      <m:t>𝒏𝒔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IN" dirty="0"/>
                      <m:t>⤄</m:t>
                    </m:r>
                  </m:oMath>
                </a14:m>
                <a:r>
                  <a:rPr lang="en-IN" dirty="0"/>
                  <a:t>  </a:t>
                </a:r>
                <a:r>
                  <a:rPr lang="en-IN" b="1" dirty="0"/>
                  <a:t>Distance resolution of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𝟏𝟕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IN" b="1" dirty="0"/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b="1" dirty="0"/>
                  <a:t>     Horz.Ant 8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/>
                      <m:t>⤄</m:t>
                    </m:r>
                  </m:oMath>
                </a14:m>
                <a:r>
                  <a:rPr lang="en-IN" dirty="0"/>
                  <a:t>  </a:t>
                </a:r>
                <a:r>
                  <a:rPr lang="en-IN" b="1" dirty="0"/>
                  <a:t>Azimuth</a:t>
                </a:r>
                <a:r>
                  <a:rPr lang="en-IN" dirty="0"/>
                  <a:t> </a:t>
                </a:r>
                <a:r>
                  <a:rPr lang="en-IN" b="1" dirty="0"/>
                  <a:t>resolution of 22.5 </a:t>
                </a:r>
                <a:r>
                  <a:rPr lang="en-IN" b="1" baseline="30000" dirty="0"/>
                  <a:t>o </a:t>
                </a:r>
                <a:r>
                  <a:rPr lang="en-IN" b="1" dirty="0"/>
                  <a:t>(Avg.)</a:t>
                </a:r>
                <a:r>
                  <a:rPr lang="en-IN" b="1" baseline="30000" dirty="0"/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b="1" dirty="0"/>
                  <a:t>      Vert.Ant 8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/>
                      <m:t>⤄</m:t>
                    </m:r>
                  </m:oMath>
                </a14:m>
                <a:r>
                  <a:rPr lang="en-IN" dirty="0"/>
                  <a:t>  </a:t>
                </a:r>
                <a:r>
                  <a:rPr lang="en-IN" b="1" dirty="0"/>
                  <a:t>Elevation</a:t>
                </a:r>
                <a:r>
                  <a:rPr lang="en-IN" dirty="0"/>
                  <a:t> </a:t>
                </a:r>
                <a:r>
                  <a:rPr lang="en-IN" b="1" dirty="0"/>
                  <a:t>resolution of 22.5 </a:t>
                </a:r>
                <a:r>
                  <a:rPr lang="en-IN" b="1" baseline="30000" dirty="0"/>
                  <a:t>o </a:t>
                </a:r>
                <a:r>
                  <a:rPr lang="en-IN" b="1" dirty="0"/>
                  <a:t>(Avg.)</a:t>
                </a:r>
                <a:r>
                  <a:rPr lang="en-IN" b="1" baseline="30000" dirty="0"/>
                  <a:t> </a:t>
                </a:r>
                <a:endParaRPr lang="en-IN" b="1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653" y="4782981"/>
                <a:ext cx="5859793" cy="1323439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730C158-B7CA-4F23-8AF2-26AC4DBCDB5C}"/>
              </a:ext>
            </a:extLst>
          </p:cNvPr>
          <p:cNvSpPr txBox="1"/>
          <p:nvPr/>
        </p:nvSpPr>
        <p:spPr>
          <a:xfrm>
            <a:off x="1010457" y="2493950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8×8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E273B7-3F10-411A-AD7F-CB7773ADF4CA}"/>
              </a:ext>
            </a:extLst>
          </p:cNvPr>
          <p:cNvSpPr txBox="1"/>
          <p:nvPr/>
        </p:nvSpPr>
        <p:spPr>
          <a:xfrm>
            <a:off x="4475108" y="1499498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8×8</a:t>
            </a:r>
          </a:p>
        </p:txBody>
      </p:sp>
    </p:spTree>
    <p:extLst>
      <p:ext uri="{BB962C8B-B14F-4D97-AF65-F5344CB8AC3E}">
        <p14:creationId xmlns:p14="http://schemas.microsoft.com/office/powerpoint/2010/main" val="25971470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" grpId="0"/>
      <p:bldP spid="35" grpId="0" animBg="1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Pre-processing : Spatial Transform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TX</a:t>
            </a:r>
            <a:endParaRPr lang="en-IN" sz="1200" b="1" dirty="0"/>
          </a:p>
        </p:txBody>
      </p:sp>
      <p:cxnSp>
        <p:nvCxnSpPr>
          <p:cNvPr id="106" name="直接箭头连接符 10">
            <a:extLst>
              <a:ext uri="{FF2B5EF4-FFF2-40B4-BE49-F238E27FC236}">
                <a16:creationId xmlns:a16="http://schemas.microsoft.com/office/drawing/2014/main" id="{160A4CB1-16A9-4701-BD8D-93A8A41CCA36}"/>
              </a:ext>
            </a:extLst>
          </p:cNvPr>
          <p:cNvCxnSpPr/>
          <p:nvPr/>
        </p:nvCxnSpPr>
        <p:spPr bwMode="auto">
          <a:xfrm>
            <a:off x="4750001" y="3122976"/>
            <a:ext cx="1483467" cy="13141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5850050" y="4809320"/>
            <a:ext cx="868526" cy="7590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935" y="5568408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4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6019221" y="5041064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/>
              <p:cNvSpPr/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50" name="Rectangle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Spatial transform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B1F5DB76-83DA-4A5A-B56B-3769C51DD41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922" r="10531"/>
          <a:stretch/>
        </p:blipFill>
        <p:spPr>
          <a:xfrm>
            <a:off x="7749825" y="1006025"/>
            <a:ext cx="4004854" cy="28020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23902" y="3525114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214993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接箭头连接符 10">
            <a:extLst>
              <a:ext uri="{FF2B5EF4-FFF2-40B4-BE49-F238E27FC236}">
                <a16:creationId xmlns:a16="http://schemas.microsoft.com/office/drawing/2014/main" id="{160A4CB1-16A9-4701-BD8D-93A8A41CCA36}"/>
              </a:ext>
            </a:extLst>
          </p:cNvPr>
          <p:cNvCxnSpPr/>
          <p:nvPr/>
        </p:nvCxnSpPr>
        <p:spPr bwMode="auto">
          <a:xfrm>
            <a:off x="4750001" y="3122976"/>
            <a:ext cx="1483467" cy="13141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Pre-processing : Find LOS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TX</a:t>
            </a:r>
            <a:endParaRPr lang="en-IN" sz="1200" b="1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5850050" y="4809320"/>
            <a:ext cx="868526" cy="7590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935" y="5568408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4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6019221" y="5041064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/>
              <p:cNvSpPr/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50" name="Rectangle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Spatial transform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B1F5DB76-83DA-4A5A-B56B-3769C51DD41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922" r="10531"/>
          <a:stretch/>
        </p:blipFill>
        <p:spPr>
          <a:xfrm>
            <a:off x="7749825" y="1006025"/>
            <a:ext cx="4004854" cy="2802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</a:t>
              </a:r>
              <a:r>
                <a:rPr lang="en-IN" dirty="0"/>
                <a:t> : Find LOS 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91500" y="1320171"/>
            <a:ext cx="3890909" cy="4579684"/>
            <a:chOff x="8191500" y="1320171"/>
            <a:chExt cx="3890909" cy="4579684"/>
          </a:xfrm>
        </p:grpSpPr>
        <p:sp>
          <p:nvSpPr>
            <p:cNvPr id="3" name="Oval 2"/>
            <p:cNvSpPr/>
            <p:nvPr/>
          </p:nvSpPr>
          <p:spPr>
            <a:xfrm>
              <a:off x="9820275" y="1320171"/>
              <a:ext cx="180975" cy="12147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191500" y="3999917"/>
              <a:ext cx="3890909" cy="1899938"/>
              <a:chOff x="8191500" y="3999917"/>
              <a:chExt cx="3890909" cy="189993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8570929" y="4035204"/>
                <a:ext cx="35114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dirty="0"/>
                  <a:t>Select (TX,RX) Beam with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Higher Power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Lower Delay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Tighter </a:t>
                </a:r>
                <a:r>
                  <a:rPr lang="en-IN" dirty="0" err="1"/>
                  <a:t>Beamwidth</a:t>
                </a:r>
                <a:endParaRPr lang="en-IN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191500" y="3999917"/>
                <a:ext cx="3752850" cy="18999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752343" y="6194710"/>
                <a:ext cx="7478782" cy="46269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Remove LOS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US" sz="2400" dirty="0"/>
                  <a:t> &amp;  Store LOS parameters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343" y="6194710"/>
                <a:ext cx="7478782" cy="462691"/>
              </a:xfrm>
              <a:prstGeom prst="rect">
                <a:avLst/>
              </a:prstGeom>
              <a:blipFill>
                <a:blip r:embed="rId14"/>
                <a:stretch>
                  <a:fillRect t="-8861" b="-25316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697204" y="3069404"/>
            <a:ext cx="1562449" cy="462860"/>
            <a:chOff x="4513084" y="3214886"/>
            <a:chExt cx="1562449" cy="462860"/>
          </a:xfrm>
        </p:grpSpPr>
        <p:sp>
          <p:nvSpPr>
            <p:cNvPr id="10" name="Rectangle 9"/>
            <p:cNvSpPr/>
            <p:nvPr/>
          </p:nvSpPr>
          <p:spPr>
            <a:xfrm>
              <a:off x="4513084" y="3214886"/>
              <a:ext cx="1562449" cy="462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4976973" y="3300712"/>
                  <a:ext cx="760717" cy="3701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IN" dirty="0"/>
                    <a:t> </a:t>
                  </a:r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6973" y="3300712"/>
                  <a:ext cx="760717" cy="370166"/>
                </a:xfrm>
                <a:prstGeom prst="rect">
                  <a:avLst/>
                </a:prstGeom>
                <a:blipFill>
                  <a:blip r:embed="rId15"/>
                  <a:stretch>
                    <a:fillRect l="-3226" r="-806" b="-5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ctangle 47"/>
          <p:cNvSpPr/>
          <p:nvPr/>
        </p:nvSpPr>
        <p:spPr>
          <a:xfrm>
            <a:off x="4623902" y="3525114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9782175" y="1268258"/>
            <a:ext cx="257175" cy="126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750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Pre-processing : Remove TX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TX</a:t>
            </a:r>
            <a:endParaRPr lang="en-IN" sz="1200" b="1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Spatial transform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</a:t>
              </a:r>
              <a:r>
                <a:rPr lang="en-IN" dirty="0"/>
                <a:t> : Find LOS  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567794" y="3510435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101" name="Rectangle 10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/>
                <a:t> : Remove TX  </a:t>
              </a:r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>
          <a:xfrm flipH="1">
            <a:off x="5588134" y="3959258"/>
            <a:ext cx="2" cy="40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673776" y="475435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572" y="528169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5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27858" y="475435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 rot="21382224">
                <a:off x="4588314" y="471079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588314" y="4710794"/>
                <a:ext cx="37273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 rot="21382224">
                <a:off x="5988911" y="478365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5988911" y="4783656"/>
                <a:ext cx="36856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5207930" y="5525820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30" y="5525820"/>
                <a:ext cx="639855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/>
          <p:cNvSpPr/>
          <p:nvPr/>
        </p:nvSpPr>
        <p:spPr>
          <a:xfrm>
            <a:off x="4777106" y="5819851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AOA x Delay</a:t>
            </a:r>
            <a:r>
              <a:rPr lang="en-IN" dirty="0"/>
              <a:t>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73810" y="6331683"/>
            <a:ext cx="747878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Remove effect of TX by projecting AOD to Delay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1477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Pre-processing : Remove TX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TX</a:t>
            </a:r>
            <a:endParaRPr lang="en-IN" sz="12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85696" y="2381024"/>
            <a:ext cx="2426923" cy="1156207"/>
            <a:chOff x="4385696" y="2381024"/>
            <a:chExt cx="2426923" cy="1156207"/>
          </a:xfrm>
        </p:grpSpPr>
        <p:grpSp>
          <p:nvGrpSpPr>
            <p:cNvPr id="8" name="Group 7"/>
            <p:cNvGrpSpPr/>
            <p:nvPr/>
          </p:nvGrpSpPr>
          <p:grpSpPr>
            <a:xfrm>
              <a:off x="4385696" y="2381024"/>
              <a:ext cx="2426923" cy="902350"/>
              <a:chOff x="4385696" y="2381024"/>
              <a:chExt cx="2426923" cy="902350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0ACDB480-FE13-42C6-B420-263713C0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5696" y="2717282"/>
                <a:ext cx="330771" cy="331447"/>
              </a:xfrm>
              <a:prstGeom prst="rect">
                <a:avLst/>
              </a:prstGeom>
              <a:noFill/>
              <a:ln w="22225">
                <a:noFill/>
              </a:ln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0ACDB480-FE13-42C6-B420-263713C0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1848" y="2951927"/>
                <a:ext cx="330771" cy="331447"/>
              </a:xfrm>
              <a:prstGeom prst="rect">
                <a:avLst/>
              </a:prstGeom>
              <a:noFill/>
              <a:ln w="22225">
                <a:noFill/>
              </a:ln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4648590" y="2381024"/>
                <a:ext cx="1769159" cy="752886"/>
                <a:chOff x="4648590" y="2381024"/>
                <a:chExt cx="1769159" cy="752886"/>
              </a:xfrm>
            </p:grpSpPr>
            <p:cxnSp>
              <p:nvCxnSpPr>
                <p:cNvPr id="89" name="直接箭头连接符 13">
                  <a:extLst>
                    <a:ext uri="{FF2B5EF4-FFF2-40B4-BE49-F238E27FC236}">
                      <a16:creationId xmlns:a16="http://schemas.microsoft.com/office/drawing/2014/main" id="{080C31AC-D6E6-4E15-9090-B8E14CD6CE92}"/>
                    </a:ext>
                  </a:extLst>
                </p:cNvPr>
                <p:cNvCxnSpPr/>
                <p:nvPr/>
              </p:nvCxnSpPr>
              <p:spPr bwMode="auto">
                <a:xfrm flipV="1">
                  <a:off x="4734052" y="2424583"/>
                  <a:ext cx="854082" cy="48199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dashDot"/>
                  <a:round/>
                  <a:headEnd type="none" w="med" len="med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箭头连接符 13">
                  <a:extLst>
                    <a:ext uri="{FF2B5EF4-FFF2-40B4-BE49-F238E27FC236}">
                      <a16:creationId xmlns:a16="http://schemas.microsoft.com/office/drawing/2014/main" id="{080C31AC-D6E6-4E15-9090-B8E14CD6CE92}"/>
                    </a:ext>
                  </a:extLst>
                </p:cNvPr>
                <p:cNvCxnSpPr/>
                <p:nvPr/>
              </p:nvCxnSpPr>
              <p:spPr bwMode="auto">
                <a:xfrm>
                  <a:off x="5588134" y="2424583"/>
                  <a:ext cx="807788" cy="709327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dashDot"/>
                  <a:round/>
                  <a:headEnd type="none" w="med" len="med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Rectangle 113"/>
                    <p:cNvSpPr/>
                    <p:nvPr/>
                  </p:nvSpPr>
                  <p:spPr>
                    <a:xfrm rot="21382224">
                      <a:off x="4648590" y="2381024"/>
                      <a:ext cx="372730" cy="3077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1400" dirty="0"/>
                    </a:p>
                  </p:txBody>
                </p:sp>
              </mc:Choice>
              <mc:Fallback xmlns="">
                <p:sp>
                  <p:nvSpPr>
                    <p:cNvPr id="114" name="Rectangle 1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1382224">
                      <a:off x="4648590" y="2381024"/>
                      <a:ext cx="372730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Rectangle 114"/>
                    <p:cNvSpPr/>
                    <p:nvPr/>
                  </p:nvSpPr>
                  <p:spPr>
                    <a:xfrm rot="21382224">
                      <a:off x="6049187" y="2453886"/>
                      <a:ext cx="368562" cy="3077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1400" dirty="0"/>
                    </a:p>
                  </p:txBody>
                </p:sp>
              </mc:Choice>
              <mc:Fallback xmlns="">
                <p:sp>
                  <p:nvSpPr>
                    <p:cNvPr id="115" name="Rectangle 11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1382224">
                      <a:off x="6049187" y="2453886"/>
                      <a:ext cx="368562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5124594" y="3167065"/>
                  <a:ext cx="883512" cy="3701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IN" dirty="0"/>
                    <a:t> </a:t>
                  </a:r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594" y="3167065"/>
                  <a:ext cx="883512" cy="370166"/>
                </a:xfrm>
                <a:prstGeom prst="rect">
                  <a:avLst/>
                </a:prstGeom>
                <a:blipFill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Spatial transform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</a:t>
              </a:r>
              <a:r>
                <a:rPr lang="en-IN" dirty="0"/>
                <a:t> : Find LOS  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4601062" y="4770318"/>
            <a:ext cx="1974144" cy="14195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590131" y="4551398"/>
            <a:ext cx="390214" cy="2189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590131" y="5970979"/>
            <a:ext cx="390214" cy="2189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164470" y="6189899"/>
            <a:ext cx="65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AOA</a:t>
            </a:r>
          </a:p>
        </p:txBody>
      </p:sp>
      <p:sp>
        <p:nvSpPr>
          <p:cNvPr id="61" name="TextBox 60"/>
          <p:cNvSpPr txBox="1"/>
          <p:nvPr/>
        </p:nvSpPr>
        <p:spPr>
          <a:xfrm rot="16200000">
            <a:off x="4051065" y="5222730"/>
            <a:ext cx="63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AOD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17396" y="4642279"/>
            <a:ext cx="85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Delay</a:t>
            </a:r>
          </a:p>
        </p:txBody>
      </p:sp>
      <p:sp>
        <p:nvSpPr>
          <p:cNvPr id="63" name="Oval 62"/>
          <p:cNvSpPr/>
          <p:nvPr/>
        </p:nvSpPr>
        <p:spPr>
          <a:xfrm>
            <a:off x="5962131" y="5088280"/>
            <a:ext cx="242078" cy="38515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/>
          <p:cNvCxnSpPr/>
          <p:nvPr/>
        </p:nvCxnSpPr>
        <p:spPr>
          <a:xfrm>
            <a:off x="4590999" y="5726686"/>
            <a:ext cx="896750" cy="21446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0" idx="0"/>
          </p:cNvCxnSpPr>
          <p:nvPr/>
        </p:nvCxnSpPr>
        <p:spPr>
          <a:xfrm flipH="1" flipV="1">
            <a:off x="5487749" y="5748132"/>
            <a:ext cx="1899" cy="441767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489648" y="5286297"/>
            <a:ext cx="590081" cy="476482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Bent-Up Arrow 79"/>
          <p:cNvSpPr/>
          <p:nvPr/>
        </p:nvSpPr>
        <p:spPr>
          <a:xfrm rot="10800000" flipH="1">
            <a:off x="6297665" y="5228992"/>
            <a:ext cx="3402270" cy="451003"/>
          </a:xfrm>
          <a:prstGeom prst="bentUpArrow">
            <a:avLst>
              <a:gd name="adj1" fmla="val 25000"/>
              <a:gd name="adj2" fmla="val 25000"/>
              <a:gd name="adj3" fmla="val 1385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25591" y="5350162"/>
                <a:ext cx="739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AoD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591" y="5350162"/>
                <a:ext cx="73924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44177" y="5845515"/>
                <a:ext cx="732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AoA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177" y="5845515"/>
                <a:ext cx="73282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 rot="19502545">
                <a:off x="5216774" y="5199967"/>
                <a:ext cx="8120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02545">
                <a:off x="5216774" y="5199967"/>
                <a:ext cx="81208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101" name="Rectangle 10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/>
                <a:t> : Remove TX  </a:t>
              </a:r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246287" y="3933733"/>
            <a:ext cx="10384452" cy="2601035"/>
            <a:chOff x="1174364" y="3747391"/>
            <a:chExt cx="10384452" cy="2601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8993989" y="4563275"/>
                  <a:ext cx="19016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6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1600" b="0" i="0" smtClean="0">
                              <a:latin typeface="Cambria Math" panose="02040503050406030204" pitchFamily="18" charset="0"/>
                            </a:rPr>
                            <m:t>AoA</m:t>
                          </m:r>
                        </m:sub>
                      </m:sSub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16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3989" y="4563275"/>
                  <a:ext cx="1901662" cy="338554"/>
                </a:xfrm>
                <a:prstGeom prst="rect">
                  <a:avLst/>
                </a:prstGeom>
                <a:blipFill>
                  <a:blip r:embed="rId17"/>
                  <a:stretch>
                    <a:fillRect l="-1603" t="-5455" b="-236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8466313" y="5314921"/>
              <a:ext cx="3092503" cy="1033505"/>
              <a:chOff x="8466313" y="5314921"/>
              <a:chExt cx="3092503" cy="1033505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10422487" y="5321464"/>
                <a:ext cx="505035" cy="64912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8466313" y="5969411"/>
                <a:ext cx="1969487" cy="713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2331976">
                <a:off x="9385539" y="5470290"/>
                <a:ext cx="242078" cy="35732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9518278" y="5628510"/>
                <a:ext cx="1117597" cy="41021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9318954" y="5634475"/>
                <a:ext cx="180592" cy="339895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8809293" y="5979094"/>
                <a:ext cx="650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AOA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702513" y="5505077"/>
                <a:ext cx="856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Delay</a:t>
                </a:r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 flipV="1">
                <a:off x="8468100" y="5314921"/>
                <a:ext cx="505035" cy="64912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/>
                <p:cNvSpPr/>
                <p:nvPr/>
              </p:nvSpPr>
              <p:spPr>
                <a:xfrm>
                  <a:off x="1174364" y="4300085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5" name="Rectangle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364" y="4300085"/>
                  <a:ext cx="639855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105"/>
                <p:cNvSpPr/>
                <p:nvPr/>
              </p:nvSpPr>
              <p:spPr>
                <a:xfrm>
                  <a:off x="9402116" y="3747391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6" name="Rectangle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2116" y="3747391"/>
                  <a:ext cx="63985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/>
            <p:cNvSpPr/>
            <p:nvPr/>
          </p:nvSpPr>
          <p:spPr>
            <a:xfrm>
              <a:off x="1670177" y="4294158"/>
              <a:ext cx="1501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dirty="0"/>
                <a:t>(</a:t>
              </a:r>
              <a:r>
                <a:rPr lang="en-IN" b="1" dirty="0"/>
                <a:t>AOA x Delay</a:t>
              </a:r>
              <a:r>
                <a:rPr lang="en-IN" dirty="0"/>
                <a:t>)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63460" y="3936163"/>
            <a:ext cx="2690705" cy="681072"/>
            <a:chOff x="1664530" y="5228873"/>
            <a:chExt cx="2237399" cy="681072"/>
          </a:xfrm>
        </p:grpSpPr>
        <p:sp>
          <p:nvSpPr>
            <p:cNvPr id="85" name="Rectangle 84"/>
            <p:cNvSpPr/>
            <p:nvPr/>
          </p:nvSpPr>
          <p:spPr>
            <a:xfrm>
              <a:off x="1775513" y="5228873"/>
              <a:ext cx="2126416" cy="4569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664530" y="5263614"/>
              <a:ext cx="20674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      </a:t>
              </a:r>
              <a:r>
                <a:rPr lang="en-IN" dirty="0"/>
                <a:t>Project AOD to Delay</a:t>
              </a: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494869" y="3221343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52235" y="1399435"/>
            <a:ext cx="3095198" cy="2234691"/>
            <a:chOff x="4052235" y="1399435"/>
            <a:chExt cx="3095198" cy="2234691"/>
          </a:xfrm>
        </p:grpSpPr>
        <p:sp>
          <p:nvSpPr>
            <p:cNvPr id="65" name="Rectangle 64"/>
            <p:cNvSpPr/>
            <p:nvPr/>
          </p:nvSpPr>
          <p:spPr>
            <a:xfrm>
              <a:off x="4259055" y="1399435"/>
              <a:ext cx="2728160" cy="6654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4098837" y="1451841"/>
                  <a:ext cx="3048596" cy="540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b="1" dirty="0"/>
                    <a:t>     </a:t>
                  </a:r>
                  <a:r>
                    <a:rPr lang="en-IN" dirty="0"/>
                    <a:t>Calculate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IN" dirty="0"/>
                    <a:t> </a:t>
                  </a:r>
                  <a14:m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AoA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ΔΘ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AoD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lang="en-IN" dirty="0"/>
                    <a:t>  </a:t>
                  </a: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837" y="1451841"/>
                  <a:ext cx="3048596" cy="540661"/>
                </a:xfrm>
                <a:prstGeom prst="rect">
                  <a:avLst/>
                </a:prstGeom>
                <a:blipFill>
                  <a:blip r:embed="rId20"/>
                  <a:stretch>
                    <a:fillRect b="-561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4052235" y="2320335"/>
              <a:ext cx="3068347" cy="1313791"/>
              <a:chOff x="6159917" y="2337887"/>
              <a:chExt cx="3068347" cy="131379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159917" y="2337887"/>
                <a:ext cx="3068347" cy="13137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6481848" y="2404736"/>
                <a:ext cx="2457517" cy="1094878"/>
                <a:chOff x="7836511" y="2348525"/>
                <a:chExt cx="2457517" cy="1094878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7861545" y="2348525"/>
                  <a:ext cx="2426923" cy="1061942"/>
                  <a:chOff x="7903963" y="2404654"/>
                  <a:chExt cx="2426923" cy="1061942"/>
                </a:xfrm>
              </p:grpSpPr>
              <p:cxnSp>
                <p:nvCxnSpPr>
                  <p:cNvPr id="120" name="直接箭头连接符 10">
                    <a:extLst>
                      <a:ext uri="{FF2B5EF4-FFF2-40B4-BE49-F238E27FC236}">
                        <a16:creationId xmlns:a16="http://schemas.microsoft.com/office/drawing/2014/main" id="{160A4CB1-16A9-4701-BD8D-93A8A41CCA3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8278643" y="3041098"/>
                    <a:ext cx="1625059" cy="18377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Rectangle 123"/>
                      <p:cNvSpPr/>
                      <p:nvPr/>
                    </p:nvSpPr>
                    <p:spPr>
                      <a:xfrm>
                        <a:off x="9166965" y="3189597"/>
                        <a:ext cx="651140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IN" sz="1200" b="1" i="1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𝜣</m:t>
                                  </m:r>
                                </m:e>
                                <m:sub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𝑨𝒐𝑨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IN" sz="1200" b="1" dirty="0"/>
                      </a:p>
                    </p:txBody>
                  </p:sp>
                </mc:Choice>
                <mc:Fallback xmlns="">
                  <p:sp>
                    <p:nvSpPr>
                      <p:cNvPr id="124" name="Rectangle 12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66965" y="3189597"/>
                        <a:ext cx="651140" cy="276999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25" name="Arc 124"/>
                  <p:cNvSpPr/>
                  <p:nvPr/>
                </p:nvSpPr>
                <p:spPr>
                  <a:xfrm rot="16200000">
                    <a:off x="9441853" y="2974996"/>
                    <a:ext cx="563233" cy="282471"/>
                  </a:xfrm>
                  <a:prstGeom prst="arc">
                    <a:avLst>
                      <a:gd name="adj1" fmla="val 14140727"/>
                      <a:gd name="adj2" fmla="val 20130430"/>
                    </a:avLst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6" name="Rectangle 125"/>
                      <p:cNvSpPr/>
                      <p:nvPr/>
                    </p:nvSpPr>
                    <p:spPr>
                      <a:xfrm>
                        <a:off x="8252809" y="3103710"/>
                        <a:ext cx="662361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𝜣</m:t>
                                  </m:r>
                                </m:e>
                                <m:sub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𝑨𝒐</m:t>
                                  </m:r>
                                  <m: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IN" sz="1200" b="1" dirty="0"/>
                      </a:p>
                    </p:txBody>
                  </p:sp>
                </mc:Choice>
                <mc:Fallback xmlns="">
                  <p:sp>
                    <p:nvSpPr>
                      <p:cNvPr id="126" name="Rectangle 12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52809" y="3103710"/>
                        <a:ext cx="662361" cy="276999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27" name="Arc 126"/>
                  <p:cNvSpPr/>
                  <p:nvPr/>
                </p:nvSpPr>
                <p:spPr>
                  <a:xfrm rot="4094557">
                    <a:off x="8048617" y="2756441"/>
                    <a:ext cx="563233" cy="282471"/>
                  </a:xfrm>
                  <a:prstGeom prst="arc">
                    <a:avLst>
                      <a:gd name="adj1" fmla="val 15807207"/>
                      <a:gd name="adj2" fmla="val 20130430"/>
                    </a:avLst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7903963" y="2404654"/>
                    <a:ext cx="2426923" cy="902350"/>
                    <a:chOff x="4385696" y="2381024"/>
                    <a:chExt cx="2426923" cy="902350"/>
                  </a:xfrm>
                </p:grpSpPr>
                <p:pic>
                  <p:nvPicPr>
                    <p:cNvPr id="94" name="Picture 93">
                      <a:extLst>
                        <a:ext uri="{FF2B5EF4-FFF2-40B4-BE49-F238E27FC236}">
                          <a16:creationId xmlns:a16="http://schemas.microsoft.com/office/drawing/2014/main" id="{0ACDB480-FE13-42C6-B420-263713C07A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85696" y="2717282"/>
                      <a:ext cx="330771" cy="331447"/>
                    </a:xfrm>
                    <a:prstGeom prst="rect">
                      <a:avLst/>
                    </a:prstGeom>
                    <a:noFill/>
                    <a:ln w="22225">
                      <a:noFill/>
                    </a:ln>
                  </p:spPr>
                </p:pic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0ACDB480-FE13-42C6-B420-263713C07A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81848" y="2951927"/>
                      <a:ext cx="330771" cy="331447"/>
                    </a:xfrm>
                    <a:prstGeom prst="rect">
                      <a:avLst/>
                    </a:prstGeom>
                    <a:noFill/>
                    <a:ln w="22225">
                      <a:noFill/>
                    </a:ln>
                  </p:spPr>
                </p:pic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4648590" y="2381024"/>
                      <a:ext cx="1769159" cy="752886"/>
                      <a:chOff x="4648590" y="2381024"/>
                      <a:chExt cx="1769159" cy="752886"/>
                    </a:xfrm>
                  </p:grpSpPr>
                  <p:cxnSp>
                    <p:nvCxnSpPr>
                      <p:cNvPr id="97" name="直接箭头连接符 13">
                        <a:extLst>
                          <a:ext uri="{FF2B5EF4-FFF2-40B4-BE49-F238E27FC236}">
                            <a16:creationId xmlns:a16="http://schemas.microsoft.com/office/drawing/2014/main" id="{080C31AC-D6E6-4E15-9090-B8E14CD6CE9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4734052" y="2424583"/>
                        <a:ext cx="854082" cy="481990"/>
                      </a:xfrm>
                      <a:prstGeom prst="straightConnector1">
                        <a:avLst/>
                      </a:prstGeom>
                      <a:ln w="19050" cap="flat" cmpd="sng" algn="ctr">
                        <a:solidFill>
                          <a:schemeClr val="tx1"/>
                        </a:solidFill>
                        <a:prstDash val="dashDot"/>
                        <a:round/>
                        <a:headEnd type="none" w="med" len="med"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直接箭头连接符 13">
                        <a:extLst>
                          <a:ext uri="{FF2B5EF4-FFF2-40B4-BE49-F238E27FC236}">
                            <a16:creationId xmlns:a16="http://schemas.microsoft.com/office/drawing/2014/main" id="{080C31AC-D6E6-4E15-9090-B8E14CD6CE9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5588134" y="2424583"/>
                        <a:ext cx="807788" cy="709327"/>
                      </a:xfrm>
                      <a:prstGeom prst="straightConnector1">
                        <a:avLst/>
                      </a:prstGeom>
                      <a:ln w="19050" cap="flat" cmpd="sng" algn="ctr">
                        <a:solidFill>
                          <a:schemeClr val="tx1"/>
                        </a:solidFill>
                        <a:prstDash val="dashDot"/>
                        <a:round/>
                        <a:headEnd type="none" w="med" len="med"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Rectangle 108"/>
                          <p:cNvSpPr/>
                          <p:nvPr/>
                        </p:nvSpPr>
                        <p:spPr>
                          <a:xfrm rot="21382224">
                            <a:off x="4648590" y="2381024"/>
                            <a:ext cx="372730" cy="307777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I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IN" sz="1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Rectangle 108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21382224">
                            <a:off x="4648590" y="2381024"/>
                            <a:ext cx="372730" cy="307777"/>
                          </a:xfrm>
                          <a:prstGeom prst="rect">
                            <a:avLst/>
                          </a:prstGeom>
                          <a:blipFill>
                            <a:blip r:embed="rId23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IN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 rot="21382224">
                            <a:off x="6049187" y="2453886"/>
                            <a:ext cx="368562" cy="307777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I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IN" sz="1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0" name="Rectangle 109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21382224">
                            <a:off x="6049187" y="2453886"/>
                            <a:ext cx="368562" cy="307777"/>
                          </a:xfrm>
                          <a:prstGeom prst="rect">
                            <a:avLst/>
                          </a:prstGeom>
                          <a:blipFill>
                            <a:blip r:embed="rId24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IN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sp>
              <p:nvSpPr>
                <p:cNvPr id="130" name="Rectangle 129"/>
                <p:cNvSpPr/>
                <p:nvPr/>
              </p:nvSpPr>
              <p:spPr>
                <a:xfrm>
                  <a:off x="7836511" y="2956825"/>
                  <a:ext cx="332142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b="1" dirty="0"/>
                    <a:t>TX</a:t>
                  </a:r>
                  <a:endParaRPr lang="en-IN" sz="1200" b="1" dirty="0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9952268" y="3181793"/>
                  <a:ext cx="34176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050" b="1" dirty="0"/>
                    <a:t>RX</a:t>
                  </a:r>
                  <a:endParaRPr lang="en-IN" sz="12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19742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Pre-processing : Remove TX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TX</a:t>
            </a:r>
            <a:endParaRPr lang="en-IN" sz="1200" b="1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Spatial transform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</a:t>
              </a:r>
              <a:r>
                <a:rPr lang="en-IN" dirty="0"/>
                <a:t> : Find LOS  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567794" y="3510435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101" name="Rectangle 10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/>
                <a:t> : Remove TX  </a:t>
              </a:r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>
          <a:xfrm flipH="1">
            <a:off x="5588134" y="3959258"/>
            <a:ext cx="2" cy="40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673776" y="475435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572" y="528169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5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27858" y="475435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 rot="21382224">
                <a:off x="4588314" y="471079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588314" y="4710794"/>
                <a:ext cx="37273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 rot="21382224">
                <a:off x="5988911" y="478365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5988911" y="4783656"/>
                <a:ext cx="36856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5207930" y="5525820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30" y="5525820"/>
                <a:ext cx="639855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/>
          <p:cNvSpPr/>
          <p:nvPr/>
        </p:nvSpPr>
        <p:spPr>
          <a:xfrm>
            <a:off x="4777106" y="5819851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AOA x Delay</a:t>
            </a:r>
            <a:r>
              <a:rPr lang="en-IN" dirty="0"/>
              <a:t>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73810" y="6331683"/>
            <a:ext cx="747878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Remove effect of TX by projecting AOD to Delay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04775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Pre-processing : Rescale Power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9514117" y="4670459"/>
            <a:ext cx="1544413" cy="1224693"/>
            <a:chOff x="8473886" y="4578996"/>
            <a:chExt cx="1544413" cy="1224693"/>
          </a:xfrm>
        </p:grpSpPr>
        <p:cxnSp>
          <p:nvCxnSpPr>
            <p:cNvPr id="146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8624643" y="4578996"/>
              <a:ext cx="868526" cy="75909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528" y="5338084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148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8793814" y="4810740"/>
              <a:ext cx="807788" cy="709327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149"/>
                <p:cNvSpPr/>
                <p:nvPr/>
              </p:nvSpPr>
              <p:spPr>
                <a:xfrm rot="21382224">
                  <a:off x="9254867" y="4840043"/>
                  <a:ext cx="3685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150" name="Rectangle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9254867" y="4840043"/>
                  <a:ext cx="36856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8473886" y="5434357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886" y="5434357"/>
                  <a:ext cx="63985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Spatial transform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</a:t>
              </a:r>
              <a:r>
                <a:rPr lang="en-IN" dirty="0"/>
                <a:t> : Find LOS  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9867900" y="1648470"/>
            <a:ext cx="95250" cy="74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36" name="Rectangle 35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/>
                <a:t> : Remove TX 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0730" y="4736460"/>
            <a:ext cx="2128762" cy="457130"/>
            <a:chOff x="1324552" y="3619964"/>
            <a:chExt cx="2066341" cy="457130"/>
          </a:xfrm>
        </p:grpSpPr>
        <p:sp>
          <p:nvSpPr>
            <p:cNvPr id="41" name="Rectangle 4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24552" y="3663863"/>
              <a:ext cx="206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3</a:t>
              </a:r>
              <a:r>
                <a:rPr lang="en-IN" dirty="0"/>
                <a:t> : Rescale power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908061" y="3708385"/>
                <a:ext cx="2008627" cy="776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IN" b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61" y="3708385"/>
                <a:ext cx="2008627" cy="7763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424123" y="4465336"/>
                <a:ext cx="2008627" cy="776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IN" b="1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123" y="4465336"/>
                <a:ext cx="2008627" cy="77636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>
            <a:off x="7289420" y="5351768"/>
            <a:ext cx="164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55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TX</a:t>
            </a:r>
            <a:endParaRPr lang="en-IN" sz="1200" b="1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5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  <a:blipFill>
                <a:blip r:embed="rId2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9140332" y="5821653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AOA x Delay</a:t>
            </a:r>
            <a:r>
              <a:rPr lang="en-IN" dirty="0"/>
              <a:t>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8463" y="6118363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AOA x Delay</a:t>
            </a:r>
            <a:r>
              <a:rPr lang="en-IN" dirty="0"/>
              <a:t>)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4588314" y="4710794"/>
            <a:ext cx="2164029" cy="1184358"/>
            <a:chOff x="4698544" y="5067214"/>
            <a:chExt cx="2164029" cy="1184358"/>
          </a:xfrm>
        </p:grpSpPr>
        <p:cxnSp>
          <p:nvCxnSpPr>
            <p:cNvPr id="65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V="1">
              <a:off x="4784006" y="5110773"/>
              <a:ext cx="854082" cy="48199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1802" y="563811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6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5638088" y="5110773"/>
              <a:ext cx="807788" cy="709327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 rot="21382224">
                  <a:off x="4698544" y="5067214"/>
                  <a:ext cx="37273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4698544" y="5067214"/>
                  <a:ext cx="372730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 rot="21382224">
                  <a:off x="6099141" y="5140076"/>
                  <a:ext cx="3685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6099141" y="5140076"/>
                  <a:ext cx="368562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5318160" y="5882240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60" y="5882240"/>
                  <a:ext cx="639855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2" name="Straight Arrow Connector 71"/>
          <p:cNvCxnSpPr/>
          <p:nvPr/>
        </p:nvCxnSpPr>
        <p:spPr>
          <a:xfrm flipH="1">
            <a:off x="5588134" y="3959258"/>
            <a:ext cx="2" cy="40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145297" y="6330697"/>
            <a:ext cx="511694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Rescale to get monostatic power</a:t>
            </a:r>
            <a:endParaRPr lang="en-US" sz="2400" dirty="0"/>
          </a:p>
        </p:txBody>
      </p:sp>
      <p:sp>
        <p:nvSpPr>
          <p:cNvPr id="74" name="Rectangle 73"/>
          <p:cNvSpPr/>
          <p:nvPr/>
        </p:nvSpPr>
        <p:spPr>
          <a:xfrm>
            <a:off x="4567794" y="3510435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777106" y="5819851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AOA x Delay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136736" y="4496076"/>
                <a:ext cx="1830758" cy="740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</m:sSub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736" y="4496076"/>
                <a:ext cx="1830758" cy="74026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 rot="21382224">
                <a:off x="9791728" y="5101625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9791728" y="5101625"/>
                <a:ext cx="36856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39555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Pre-processing :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Spatial transform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</a:t>
              </a:r>
              <a:r>
                <a:rPr lang="en-IN" dirty="0"/>
                <a:t> : Find LOS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36" name="Rectangle 35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/>
                <a:t> : Remove TX 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0730" y="4736460"/>
            <a:ext cx="2128762" cy="457130"/>
            <a:chOff x="1324552" y="3619964"/>
            <a:chExt cx="2066341" cy="457130"/>
          </a:xfrm>
        </p:grpSpPr>
        <p:sp>
          <p:nvSpPr>
            <p:cNvPr id="41" name="Rectangle 4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24552" y="3663863"/>
              <a:ext cx="206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3</a:t>
              </a:r>
              <a:r>
                <a:rPr lang="en-IN" dirty="0"/>
                <a:t> : Rescale power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908061" y="3708385"/>
                <a:ext cx="2008627" cy="776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IN" b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61" y="3708385"/>
                <a:ext cx="2008627" cy="7763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>
            <a:off x="5423873" y="3201740"/>
            <a:ext cx="29908" cy="118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418963" y="5051162"/>
            <a:ext cx="1393656" cy="1090535"/>
            <a:chOff x="5418963" y="5051162"/>
            <a:chExt cx="1393656" cy="1090535"/>
          </a:xfrm>
        </p:grpSpPr>
        <p:grpSp>
          <p:nvGrpSpPr>
            <p:cNvPr id="2" name="Group 1"/>
            <p:cNvGrpSpPr/>
            <p:nvPr/>
          </p:nvGrpSpPr>
          <p:grpSpPr>
            <a:xfrm>
              <a:off x="5418963" y="5051162"/>
              <a:ext cx="1393656" cy="1090535"/>
              <a:chOff x="8624643" y="4578996"/>
              <a:chExt cx="1393656" cy="1090535"/>
            </a:xfrm>
          </p:grpSpPr>
          <p:cxnSp>
            <p:nvCxnSpPr>
              <p:cNvPr id="146" name="直接箭头连接符 13">
                <a:extLst>
                  <a:ext uri="{FF2B5EF4-FFF2-40B4-BE49-F238E27FC236}">
                    <a16:creationId xmlns:a16="http://schemas.microsoft.com/office/drawing/2014/main" id="{080C31AC-D6E6-4E15-9090-B8E14CD6CE92}"/>
                  </a:ext>
                </a:extLst>
              </p:cNvPr>
              <p:cNvCxnSpPr/>
              <p:nvPr/>
            </p:nvCxnSpPr>
            <p:spPr bwMode="auto">
              <a:xfrm flipH="1" flipV="1">
                <a:off x="8624643" y="4578996"/>
                <a:ext cx="868526" cy="759090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0ACDB480-FE13-42C6-B420-263713C0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87528" y="5338084"/>
                <a:ext cx="330771" cy="331447"/>
              </a:xfrm>
              <a:prstGeom prst="rect">
                <a:avLst/>
              </a:prstGeom>
              <a:noFill/>
              <a:ln w="22225">
                <a:noFill/>
              </a:ln>
            </p:spPr>
          </p:pic>
          <p:cxnSp>
            <p:nvCxnSpPr>
              <p:cNvPr id="148" name="直接箭头连接符 13">
                <a:extLst>
                  <a:ext uri="{FF2B5EF4-FFF2-40B4-BE49-F238E27FC236}">
                    <a16:creationId xmlns:a16="http://schemas.microsoft.com/office/drawing/2014/main" id="{080C31AC-D6E6-4E15-9090-B8E14CD6CE92}"/>
                  </a:ext>
                </a:extLst>
              </p:cNvPr>
              <p:cNvCxnSpPr/>
              <p:nvPr/>
            </p:nvCxnSpPr>
            <p:spPr bwMode="auto">
              <a:xfrm>
                <a:off x="8793814" y="4810740"/>
                <a:ext cx="807788" cy="709327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Rectangle 149"/>
                  <p:cNvSpPr/>
                  <p:nvPr/>
                </p:nvSpPr>
                <p:spPr>
                  <a:xfrm rot="21382224">
                    <a:off x="9254867" y="4840043"/>
                    <a:ext cx="36856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sz="1400" dirty="0"/>
                  </a:p>
                </p:txBody>
              </p:sp>
            </mc:Choice>
            <mc:Fallback xmlns="">
              <p:sp>
                <p:nvSpPr>
                  <p:cNvPr id="150" name="Rectangle 1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382224">
                    <a:off x="9254867" y="4840043"/>
                    <a:ext cx="36856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 rot="21382224">
                  <a:off x="5545817" y="5482328"/>
                  <a:ext cx="3685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5545817" y="5482328"/>
                  <a:ext cx="368562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376095" y="1511708"/>
            <a:ext cx="2433507" cy="902350"/>
            <a:chOff x="4376095" y="1511708"/>
            <a:chExt cx="2433507" cy="90235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2679" y="1847966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55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V="1">
              <a:off x="4731035" y="1555267"/>
              <a:ext cx="854082" cy="48199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4376095" y="2127059"/>
              <a:ext cx="33214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TX</a:t>
              </a:r>
              <a:endParaRPr lang="en-IN" sz="1200" b="1" dirty="0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8831" y="2082611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58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5585117" y="1555267"/>
              <a:ext cx="807788" cy="709327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 rot="21382224">
                  <a:off x="4645573" y="1511708"/>
                  <a:ext cx="37273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4645573" y="1511708"/>
                  <a:ext cx="372730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/>
                <p:cNvSpPr/>
                <p:nvPr/>
              </p:nvSpPr>
              <p:spPr>
                <a:xfrm rot="21382224">
                  <a:off x="6046170" y="1584570"/>
                  <a:ext cx="3685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60" name="Rectangle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6046170" y="1584570"/>
                  <a:ext cx="368562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直接箭头连接符 10">
              <a:extLst>
                <a:ext uri="{FF2B5EF4-FFF2-40B4-BE49-F238E27FC236}">
                  <a16:creationId xmlns:a16="http://schemas.microsoft.com/office/drawing/2014/main" id="{160A4CB1-16A9-4701-BD8D-93A8A41CCA36}"/>
                </a:ext>
              </a:extLst>
            </p:cNvPr>
            <p:cNvCxnSpPr/>
            <p:nvPr/>
          </p:nvCxnSpPr>
          <p:spPr bwMode="auto">
            <a:xfrm>
              <a:off x="4770863" y="2154312"/>
              <a:ext cx="1625059" cy="18377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295856" y="1290547"/>
            <a:ext cx="3011621" cy="4959852"/>
            <a:chOff x="4136367" y="1355466"/>
            <a:chExt cx="3011621" cy="4959852"/>
          </a:xfrm>
        </p:grpSpPr>
        <p:sp>
          <p:nvSpPr>
            <p:cNvPr id="8" name="Rectangle 7"/>
            <p:cNvSpPr/>
            <p:nvPr/>
          </p:nvSpPr>
          <p:spPr>
            <a:xfrm>
              <a:off x="4215161" y="1355466"/>
              <a:ext cx="2612503" cy="1524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136367" y="4780359"/>
              <a:ext cx="3011621" cy="1534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99342" y="1091511"/>
            <a:ext cx="3043500" cy="4647481"/>
            <a:chOff x="7382352" y="1373006"/>
            <a:chExt cx="3043500" cy="4647481"/>
          </a:xfrm>
        </p:grpSpPr>
        <p:sp>
          <p:nvSpPr>
            <p:cNvPr id="32" name="Rectangle 31"/>
            <p:cNvSpPr/>
            <p:nvPr/>
          </p:nvSpPr>
          <p:spPr>
            <a:xfrm>
              <a:off x="9867900" y="1648470"/>
              <a:ext cx="95250" cy="740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24123" y="4465336"/>
              <a:ext cx="2008627" cy="7763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b="1" dirty="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7796252" y="4780359"/>
              <a:ext cx="2465353" cy="1240128"/>
              <a:chOff x="8417511" y="1766863"/>
              <a:chExt cx="3459962" cy="3366725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9"/>
              <a:srcRect l="11339" t="7494" r="15918"/>
              <a:stretch/>
            </p:blipFill>
            <p:spPr>
              <a:xfrm>
                <a:off x="9210675" y="1990938"/>
                <a:ext cx="2290026" cy="2879320"/>
              </a:xfrm>
              <a:prstGeom prst="rect">
                <a:avLst/>
              </a:prstGeom>
            </p:spPr>
          </p:pic>
          <p:sp>
            <p:nvSpPr>
              <p:cNvPr id="82" name="Rectangle 81"/>
              <p:cNvSpPr/>
              <p:nvPr/>
            </p:nvSpPr>
            <p:spPr>
              <a:xfrm rot="1761743">
                <a:off x="8887190" y="4348053"/>
                <a:ext cx="1236895" cy="63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980559" y="4452989"/>
                <a:ext cx="908215" cy="40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/>
                  <a:t>Y (m)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8417511" y="2949751"/>
                <a:ext cx="702552" cy="4415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8439179" y="2989281"/>
                <a:ext cx="1258811" cy="40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/>
                  <a:t>Z (m)</a:t>
                </a:r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9207891" y="2528888"/>
                <a:ext cx="5252" cy="1521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9207891" y="4052117"/>
                <a:ext cx="994389" cy="70025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10195251" y="4201437"/>
                <a:ext cx="1281188" cy="54147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 rot="20944596">
                <a:off x="10161862" y="4496156"/>
                <a:ext cx="1619004" cy="63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0541476" y="4643527"/>
                <a:ext cx="1335997" cy="40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/>
                  <a:t>X (m)</a:t>
                </a:r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>
                <a:off x="10465366" y="2019002"/>
                <a:ext cx="994389" cy="70025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9186804" y="2009290"/>
                <a:ext cx="1281188" cy="54147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1443337" y="2709851"/>
                <a:ext cx="5252" cy="1521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 rot="20872050">
                <a:off x="8631922" y="1766863"/>
                <a:ext cx="1619004" cy="573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Rectangle 94"/>
              <p:cNvSpPr/>
              <p:nvPr/>
            </p:nvSpPr>
            <p:spPr>
              <a:xfrm rot="1321633">
                <a:off x="10510523" y="1803513"/>
                <a:ext cx="1236895" cy="57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 rotWithShape="1">
              <a:blip r:embed="rId19"/>
              <a:srcRect l="86974" t="7494" r="4519"/>
              <a:stretch/>
            </p:blipFill>
            <p:spPr>
              <a:xfrm>
                <a:off x="11582555" y="1991336"/>
                <a:ext cx="267818" cy="2879320"/>
              </a:xfrm>
              <a:prstGeom prst="rect">
                <a:avLst/>
              </a:prstGeom>
            </p:spPr>
          </p:pic>
          <p:cxnSp>
            <p:nvCxnSpPr>
              <p:cNvPr id="101" name="Straight Connector 100"/>
              <p:cNvCxnSpPr/>
              <p:nvPr/>
            </p:nvCxnSpPr>
            <p:spPr>
              <a:xfrm flipV="1">
                <a:off x="9170093" y="2093706"/>
                <a:ext cx="1281189" cy="54147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Rectangle 101"/>
              <p:cNvSpPr/>
              <p:nvPr/>
            </p:nvSpPr>
            <p:spPr>
              <a:xfrm rot="20872050">
                <a:off x="8615211" y="1851278"/>
                <a:ext cx="1619004" cy="573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7382352" y="1373006"/>
              <a:ext cx="3043500" cy="3385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Input: CIR for 64x64 MIMO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68CF268-06F5-4B22-82BB-58F265F2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96794" y="1868466"/>
              <a:ext cx="1918731" cy="1439049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rgbClr val="FFC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84042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r="2103"/>
          <a:stretch/>
        </p:blipFill>
        <p:spPr>
          <a:xfrm>
            <a:off x="6390523" y="1304015"/>
            <a:ext cx="2625756" cy="1601467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185616" y="4045299"/>
            <a:ext cx="2465353" cy="1251225"/>
            <a:chOff x="8417511" y="1736737"/>
            <a:chExt cx="3459962" cy="3396851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/>
            <a:srcRect l="11339" t="7494" r="15918"/>
            <a:stretch/>
          </p:blipFill>
          <p:spPr>
            <a:xfrm>
              <a:off x="9210675" y="1990938"/>
              <a:ext cx="2290026" cy="2879320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 rot="1761743">
              <a:off x="8887190" y="4348053"/>
              <a:ext cx="1236895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980559" y="4452989"/>
              <a:ext cx="908215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Y (m)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417511" y="2949751"/>
              <a:ext cx="702552" cy="441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439179" y="2989281"/>
              <a:ext cx="1258811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Z (m)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9207891" y="2528888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207891" y="4052117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10195251" y="4201437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 rot="20532339">
              <a:off x="10161863" y="4496156"/>
              <a:ext cx="1619004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541476" y="4643527"/>
              <a:ext cx="1335997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X (m)</a:t>
              </a: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0465366" y="2019002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9186804" y="2009290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1443337" y="2709851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 rot="20752807">
              <a:off x="8679788" y="1736737"/>
              <a:ext cx="1619004" cy="573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Rectangle 110"/>
            <p:cNvSpPr/>
            <p:nvPr/>
          </p:nvSpPr>
          <p:spPr>
            <a:xfrm rot="1175733">
              <a:off x="10510523" y="1803514"/>
              <a:ext cx="1236895" cy="57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l="86974" t="7494" r="4519"/>
            <a:stretch/>
          </p:blipFill>
          <p:spPr>
            <a:xfrm>
              <a:off x="11582555" y="1991336"/>
              <a:ext cx="267818" cy="2879320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223171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Input and Output for ML Model Training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05" y="1560625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solidFill>
              <a:srgbClr val="FFC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77310" y="902883"/>
            <a:ext cx="30435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Given Input: CIR for 64x64 MIMO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97705" y="5601232"/>
            <a:ext cx="281932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u="sng" dirty="0"/>
              <a:t>Input for the ML model: </a:t>
            </a:r>
          </a:p>
          <a:p>
            <a:r>
              <a:rPr lang="en-IN" sz="1200" b="1" dirty="0"/>
              <a:t>Power of reflections from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64 directions : (8 </a:t>
            </a:r>
            <a:r>
              <a:rPr lang="en-IN" sz="1200" dirty="0" err="1"/>
              <a:t>Az</a:t>
            </a:r>
            <a:r>
              <a:rPr lang="en-IN" sz="1200" dirty="0"/>
              <a:t> x 8 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Each direction 100 points*.</a:t>
            </a:r>
          </a:p>
        </p:txBody>
      </p:sp>
      <p:cxnSp>
        <p:nvCxnSpPr>
          <p:cNvPr id="94" name="Straight Arrow Connector 93"/>
          <p:cNvCxnSpPr>
            <a:stCxn id="5" idx="2"/>
            <a:endCxn id="56" idx="0"/>
          </p:cNvCxnSpPr>
          <p:nvPr/>
        </p:nvCxnSpPr>
        <p:spPr>
          <a:xfrm>
            <a:off x="1565371" y="2999674"/>
            <a:ext cx="1269" cy="11392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25673" y="3164584"/>
            <a:ext cx="163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Pre-processing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329002" y="902883"/>
            <a:ext cx="3585702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Given Output (ground truth): LIDAR PCD</a:t>
            </a:r>
          </a:p>
        </p:txBody>
      </p:sp>
      <p:sp>
        <p:nvSpPr>
          <p:cNvPr id="98" name="Rectangle 97"/>
          <p:cNvSpPr/>
          <p:nvPr/>
        </p:nvSpPr>
        <p:spPr>
          <a:xfrm>
            <a:off x="109209" y="6411496"/>
            <a:ext cx="3076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/>
              <a:t>*Distance between consecutive points ~ 17cm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791099" y="5612067"/>
            <a:ext cx="31140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u="sng" dirty="0"/>
              <a:t>Output labels for ML model: </a:t>
            </a:r>
            <a:r>
              <a:rPr lang="en-IN" sz="1200" b="1" dirty="0"/>
              <a:t>Voxel Grid: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Voxel size =</a:t>
            </a:r>
            <a:r>
              <a:rPr lang="en-IN" sz="1200" b="1" dirty="0"/>
              <a:t>0.25</a:t>
            </a:r>
            <a:r>
              <a:rPr lang="en-IN" sz="1200" dirty="0"/>
              <a:t> m -&gt; Dim: </a:t>
            </a:r>
            <a:r>
              <a:rPr lang="en-IN" sz="1200" b="1" dirty="0"/>
              <a:t>128 x 128 x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Voxel size=0.5 m -&gt; Dim: 64x64x8</a:t>
            </a:r>
          </a:p>
        </p:txBody>
      </p:sp>
      <p:cxnSp>
        <p:nvCxnSpPr>
          <p:cNvPr id="103" name="Straight Arrow Connector 102"/>
          <p:cNvCxnSpPr>
            <a:endCxn id="101" idx="0"/>
          </p:cNvCxnSpPr>
          <p:nvPr/>
        </p:nvCxnSpPr>
        <p:spPr>
          <a:xfrm flipH="1">
            <a:off x="7919398" y="2612863"/>
            <a:ext cx="1983" cy="12358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919397" y="2978112"/>
            <a:ext cx="142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If a point is in voxel: Voxel value =1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3806468" y="4416504"/>
            <a:ext cx="1532906" cy="5278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</a:rPr>
              <a:t>ML 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43164" y="1431624"/>
            <a:ext cx="13715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~ </a:t>
            </a:r>
            <a:r>
              <a:rPr lang="en-IN" sz="1200" b="1" u="sng" dirty="0"/>
              <a:t>35k points</a:t>
            </a:r>
          </a:p>
          <a:p>
            <a:r>
              <a:rPr lang="en-IN" sz="1000" dirty="0"/>
              <a:t>[1.233, 8.342, -1.20]</a:t>
            </a:r>
          </a:p>
          <a:p>
            <a:r>
              <a:rPr lang="en-IN" sz="1000" dirty="0"/>
              <a:t>[4.25, 10.57, -0.25] ….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645073" y="1247067"/>
            <a:ext cx="2085800" cy="2595652"/>
            <a:chOff x="6788492" y="737254"/>
            <a:chExt cx="2874265" cy="4147231"/>
          </a:xfrm>
        </p:grpSpPr>
        <p:pic>
          <p:nvPicPr>
            <p:cNvPr id="115" name="Picture 8" descr="New_map_TX1_ITU_Challenge.png">
              <a:extLst>
                <a:ext uri="{FF2B5EF4-FFF2-40B4-BE49-F238E27FC236}">
                  <a16:creationId xmlns:a16="http://schemas.microsoft.com/office/drawing/2014/main" id="{2019B492-1016-4D9F-B030-C670AE2B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8492" y="737254"/>
              <a:ext cx="2874265" cy="4147231"/>
            </a:xfrm>
            <a:prstGeom prst="rect">
              <a:avLst/>
            </a:prstGeom>
          </p:spPr>
        </p:pic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3771EF5-A1D6-487E-897B-EA7DDFB4AE59}"/>
                </a:ext>
              </a:extLst>
            </p:cNvPr>
            <p:cNvSpPr/>
            <p:nvPr/>
          </p:nvSpPr>
          <p:spPr>
            <a:xfrm>
              <a:off x="7977072" y="974844"/>
              <a:ext cx="497104" cy="519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RX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6CC8BE3-30A6-4C30-8730-59573604D6DA}"/>
                </a:ext>
              </a:extLst>
            </p:cNvPr>
            <p:cNvSpPr/>
            <p:nvPr/>
          </p:nvSpPr>
          <p:spPr>
            <a:xfrm>
              <a:off x="7411848" y="3894281"/>
              <a:ext cx="502335" cy="519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TX</a:t>
              </a:r>
            </a:p>
          </p:txBody>
        </p:sp>
      </p:grpSp>
      <p:cxnSp>
        <p:nvCxnSpPr>
          <p:cNvPr id="21" name="Straight Arrow Connector 20"/>
          <p:cNvCxnSpPr>
            <a:stCxn id="112" idx="3"/>
            <a:endCxn id="47" idx="1"/>
          </p:cNvCxnSpPr>
          <p:nvPr/>
        </p:nvCxnSpPr>
        <p:spPr>
          <a:xfrm>
            <a:off x="2631659" y="4669377"/>
            <a:ext cx="1174809" cy="1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3"/>
            <a:endCxn id="101" idx="2"/>
          </p:cNvCxnSpPr>
          <p:nvPr/>
        </p:nvCxnSpPr>
        <p:spPr>
          <a:xfrm flipV="1">
            <a:off x="5339374" y="4669166"/>
            <a:ext cx="1582526" cy="1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3" t="19649" r="30261" b="11415"/>
          <a:stretch/>
        </p:blipFill>
        <p:spPr>
          <a:xfrm>
            <a:off x="10310954" y="3807705"/>
            <a:ext cx="1821191" cy="14888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8" t="12984" r="27766" b="10942"/>
          <a:stretch/>
        </p:blipFill>
        <p:spPr>
          <a:xfrm>
            <a:off x="10358226" y="2229258"/>
            <a:ext cx="1806250" cy="15391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t="11186" r="27734" b="11768"/>
          <a:stretch/>
        </p:blipFill>
        <p:spPr>
          <a:xfrm>
            <a:off x="10331916" y="794915"/>
            <a:ext cx="1800229" cy="1497649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9964300" y="2003150"/>
            <a:ext cx="98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(-16, -16, -2)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1426610" y="768013"/>
            <a:ext cx="86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(16, 16, 2)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9931506" y="3488384"/>
            <a:ext cx="98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(-16, -16, -2)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964299" y="5014118"/>
            <a:ext cx="98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(-16, -16, -2)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1426610" y="2318553"/>
            <a:ext cx="86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(16, 16, 2)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1426610" y="3717527"/>
            <a:ext cx="86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(16, 16, 2)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6731959" y="6239790"/>
            <a:ext cx="31731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b="1" dirty="0"/>
              <a:t>~ 13k voxels are 1  </a:t>
            </a:r>
            <a:r>
              <a:rPr lang="en-IN" sz="1200" dirty="0"/>
              <a:t>out of : 128 x 128 x 16 voxels</a:t>
            </a:r>
            <a:endParaRPr lang="en-IN" sz="1200" u="sng" dirty="0"/>
          </a:p>
        </p:txBody>
      </p:sp>
      <p:grpSp>
        <p:nvGrpSpPr>
          <p:cNvPr id="3" name="Group 2"/>
          <p:cNvGrpSpPr/>
          <p:nvPr/>
        </p:nvGrpSpPr>
        <p:grpSpPr>
          <a:xfrm>
            <a:off x="6427048" y="3602019"/>
            <a:ext cx="2782316" cy="1941234"/>
            <a:chOff x="6427048" y="3602019"/>
            <a:chExt cx="2782316" cy="1941234"/>
          </a:xfrm>
        </p:grpSpPr>
        <p:grpSp>
          <p:nvGrpSpPr>
            <p:cNvPr id="127" name="Group 126"/>
            <p:cNvGrpSpPr/>
            <p:nvPr/>
          </p:nvGrpSpPr>
          <p:grpSpPr>
            <a:xfrm>
              <a:off x="6427048" y="3602019"/>
              <a:ext cx="2782316" cy="1941234"/>
              <a:chOff x="6427048" y="3602019"/>
              <a:chExt cx="2782316" cy="1941234"/>
            </a:xfrm>
          </p:grpSpPr>
          <p:sp>
            <p:nvSpPr>
              <p:cNvPr id="101" name="Cube 100"/>
              <p:cNvSpPr/>
              <p:nvPr/>
            </p:nvSpPr>
            <p:spPr>
              <a:xfrm>
                <a:off x="6921900" y="3848748"/>
                <a:ext cx="1801935" cy="1447776"/>
              </a:xfrm>
              <a:prstGeom prst="cube">
                <a:avLst>
                  <a:gd name="adj" fmla="val 13335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3">
                    <a:alpha val="92000"/>
                  </a:schemeClr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6427048" y="5266254"/>
                <a:ext cx="989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/>
                  <a:t>(-16, -16, -2)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8348130" y="3602019"/>
                <a:ext cx="861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/>
                  <a:t>(16, 16, 2)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7241618" y="4462628"/>
              <a:ext cx="11624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IN" b="1" dirty="0"/>
                <a:t>Voxel Grid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641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1" grpId="0" animBg="1"/>
      <p:bldP spid="95" grpId="0"/>
      <p:bldP spid="97" grpId="0" animBg="1"/>
      <p:bldP spid="98" grpId="0"/>
      <p:bldP spid="102" grpId="0" animBg="1"/>
      <p:bldP spid="105" grpId="0"/>
      <p:bldP spid="47" grpId="0" animBg="1"/>
      <p:bldP spid="11" grpId="0"/>
      <p:bldP spid="128" grpId="0"/>
      <p:bldP spid="129" grpId="0"/>
      <p:bldP spid="130" grpId="0"/>
      <p:bldP spid="131" grpId="0"/>
      <p:bldP spid="132" grpId="0"/>
      <p:bldP spid="133" grpId="0"/>
      <p:bldP spid="1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28355" y="188490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Solution : Why is it difficult ?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18141" y="1308877"/>
            <a:ext cx="3140205" cy="2121213"/>
            <a:chOff x="8417511" y="1766782"/>
            <a:chExt cx="3459962" cy="336680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11339" t="7494" r="15918"/>
            <a:stretch/>
          </p:blipFill>
          <p:spPr>
            <a:xfrm>
              <a:off x="9210675" y="1990938"/>
              <a:ext cx="2290026" cy="287932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 rot="1761743">
              <a:off x="8887190" y="4348053"/>
              <a:ext cx="1236895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80559" y="4452989"/>
              <a:ext cx="908215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Y (m)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17511" y="2949751"/>
              <a:ext cx="702552" cy="441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39179" y="2989281"/>
              <a:ext cx="1258811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Z (m)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9207891" y="2528888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207891" y="4052117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0195251" y="4201437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20532339">
              <a:off x="10161863" y="4496156"/>
              <a:ext cx="1619004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476" y="4643527"/>
              <a:ext cx="1335997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X (m)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0465366" y="2019002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186804" y="2009290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1443337" y="2709851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 rot="20233517">
              <a:off x="8743236" y="1766782"/>
              <a:ext cx="1619004" cy="573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/>
            <p:cNvSpPr/>
            <p:nvPr/>
          </p:nvSpPr>
          <p:spPr>
            <a:xfrm rot="2092562">
              <a:off x="10510524" y="1803514"/>
              <a:ext cx="1236895" cy="57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/>
            <a:srcRect l="86974" t="7494" r="4519"/>
            <a:stretch/>
          </p:blipFill>
          <p:spPr>
            <a:xfrm>
              <a:off x="11582555" y="1991336"/>
              <a:ext cx="267818" cy="287932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263405" y="4908137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Lidar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263405" y="2030612"/>
            <a:ext cx="474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RF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4193552" y="3511068"/>
            <a:ext cx="1532906" cy="5278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b="1" kern="0" dirty="0">
                <a:solidFill>
                  <a:prstClr val="black"/>
                </a:solidFill>
                <a:latin typeface="Calibri" panose="020F0502020204030204"/>
              </a:rPr>
              <a:t>ML  Model</a:t>
            </a:r>
          </a:p>
        </p:txBody>
      </p:sp>
      <p:cxnSp>
        <p:nvCxnSpPr>
          <p:cNvPr id="9" name="Elbow Connector 8"/>
          <p:cNvCxnSpPr>
            <a:stCxn id="36" idx="3"/>
            <a:endCxn id="40" idx="0"/>
          </p:cNvCxnSpPr>
          <p:nvPr/>
        </p:nvCxnSpPr>
        <p:spPr>
          <a:xfrm>
            <a:off x="3933750" y="2357394"/>
            <a:ext cx="1026255" cy="1153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3" r="2103"/>
          <a:stretch/>
        </p:blipFill>
        <p:spPr>
          <a:xfrm>
            <a:off x="842402" y="4360331"/>
            <a:ext cx="3253670" cy="183427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332762" y="2746879"/>
          <a:ext cx="5663831" cy="2122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856">
                  <a:extLst>
                    <a:ext uri="{9D8B030D-6E8A-4147-A177-3AD203B41FA5}">
                      <a16:colId xmlns:a16="http://schemas.microsoft.com/office/drawing/2014/main" val="1057699583"/>
                    </a:ext>
                  </a:extLst>
                </a:gridCol>
                <a:gridCol w="2166881">
                  <a:extLst>
                    <a:ext uri="{9D8B030D-6E8A-4147-A177-3AD203B41FA5}">
                      <a16:colId xmlns:a16="http://schemas.microsoft.com/office/drawing/2014/main" val="2271962567"/>
                    </a:ext>
                  </a:extLst>
                </a:gridCol>
                <a:gridCol w="1979094">
                  <a:extLst>
                    <a:ext uri="{9D8B030D-6E8A-4147-A177-3AD203B41FA5}">
                      <a16:colId xmlns:a16="http://schemas.microsoft.com/office/drawing/2014/main" val="1528507289"/>
                    </a:ext>
                  </a:extLst>
                </a:gridCol>
              </a:tblGrid>
              <a:tr h="46764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Pre-processed RF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aseline="0" dirty="0"/>
                        <a:t> </a:t>
                      </a:r>
                      <a:r>
                        <a:rPr lang="en-IN" sz="1400" dirty="0"/>
                        <a:t>LIDAR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60330"/>
                  </a:ext>
                </a:extLst>
              </a:tr>
              <a:tr h="467640">
                <a:tc>
                  <a:txBody>
                    <a:bodyPr/>
                    <a:lstStyle/>
                    <a:p>
                      <a:r>
                        <a:rPr lang="en-IN" sz="1400" b="1" dirty="0"/>
                        <a:t>Range resolution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0.17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10^-6 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45430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/>
                        <a:t>Angle resolution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Low (~ 22.5 </a:t>
                      </a:r>
                      <a:r>
                        <a:rPr lang="en-IN" sz="1400" baseline="30000" dirty="0"/>
                        <a:t>o </a:t>
                      </a:r>
                      <a:r>
                        <a:rPr lang="en-IN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943548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r>
                        <a:rPr lang="en-IN" sz="1400" b="1" dirty="0"/>
                        <a:t> I/O Dimension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6400x1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2,62,000 voxels</a:t>
                      </a:r>
                    </a:p>
                    <a:p>
                      <a:r>
                        <a:rPr lang="en-IN" sz="1400" dirty="0"/>
                        <a:t>(voxel grid: 128x128x16)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992370"/>
                  </a:ext>
                </a:extLst>
              </a:tr>
              <a:tr h="334684">
                <a:tc gridSpan="3">
                  <a:txBody>
                    <a:bodyPr/>
                    <a:lstStyle/>
                    <a:p>
                      <a:r>
                        <a:rPr lang="en-IN" sz="1400" b="1" dirty="0"/>
                        <a:t>Location of the</a:t>
                      </a:r>
                      <a:r>
                        <a:rPr lang="en-IN" sz="1400" b="1" baseline="0" dirty="0"/>
                        <a:t> </a:t>
                      </a:r>
                      <a:r>
                        <a:rPr lang="en-IN" sz="1400" b="1" baseline="0" dirty="0" err="1"/>
                        <a:t>Tx</a:t>
                      </a:r>
                      <a:r>
                        <a:rPr lang="en-IN" sz="1400" b="1" baseline="0" dirty="0"/>
                        <a:t> and Rx is </a:t>
                      </a:r>
                      <a:r>
                        <a:rPr lang="en-IN" sz="1400" b="1" baseline="0" dirty="0">
                          <a:solidFill>
                            <a:srgbClr val="FF0000"/>
                          </a:solidFill>
                        </a:rPr>
                        <a:t>unknown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966079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>
            <a:stCxn id="40" idx="2"/>
            <a:endCxn id="45" idx="3"/>
          </p:cNvCxnSpPr>
          <p:nvPr/>
        </p:nvCxnSpPr>
        <p:spPr>
          <a:xfrm rot="5400000">
            <a:off x="3908755" y="4226220"/>
            <a:ext cx="1238568" cy="8639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564079" y="4908137"/>
            <a:ext cx="365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Solution is novel and first of its kind.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154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7F8C-13E0-6D2E-41E0-2C4E75C9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ISAC applications in 6G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DF470-6E25-5447-A057-6A1C8F3A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D846E-863D-51BD-CB8F-8B159F4E3340}"/>
              </a:ext>
            </a:extLst>
          </p:cNvPr>
          <p:cNvSpPr txBox="1"/>
          <p:nvPr/>
        </p:nvSpPr>
        <p:spPr>
          <a:xfrm>
            <a:off x="4168431" y="1619619"/>
            <a:ext cx="4543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Health care: vital sign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D06D0-59A9-8AA4-49D1-34C802294B6B}"/>
              </a:ext>
            </a:extLst>
          </p:cNvPr>
          <p:cNvSpPr txBox="1"/>
          <p:nvPr/>
        </p:nvSpPr>
        <p:spPr>
          <a:xfrm>
            <a:off x="3767529" y="2492425"/>
            <a:ext cx="5345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In car sensing: driver sleepiness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50DAD-A945-412A-F82A-06FE49A1F7CC}"/>
              </a:ext>
            </a:extLst>
          </p:cNvPr>
          <p:cNvSpPr txBox="1"/>
          <p:nvPr/>
        </p:nvSpPr>
        <p:spPr>
          <a:xfrm>
            <a:off x="3213931" y="3365231"/>
            <a:ext cx="645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In room sensing: activity/gesture recognition, human presence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2D41D-1A6C-D3D7-CFCF-ADCF43EDD0D8}"/>
              </a:ext>
            </a:extLst>
          </p:cNvPr>
          <p:cNvSpPr txBox="1"/>
          <p:nvPr/>
        </p:nvSpPr>
        <p:spPr>
          <a:xfrm>
            <a:off x="4302858" y="5480175"/>
            <a:ext cx="42747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3D vision: Environment Mapping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BE5FE-4A24-EEB4-683B-5BC9223962A5}"/>
              </a:ext>
            </a:extLst>
          </p:cNvPr>
          <p:cNvSpPr txBox="1"/>
          <p:nvPr/>
        </p:nvSpPr>
        <p:spPr>
          <a:xfrm>
            <a:off x="3642984" y="4607369"/>
            <a:ext cx="5594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Automation: robots/drones</a:t>
            </a:r>
          </a:p>
        </p:txBody>
      </p:sp>
      <p:pic>
        <p:nvPicPr>
          <p:cNvPr id="11" name="Graphic 10" descr="Heart with pulse with solid fill">
            <a:extLst>
              <a:ext uri="{FF2B5EF4-FFF2-40B4-BE49-F238E27FC236}">
                <a16:creationId xmlns:a16="http://schemas.microsoft.com/office/drawing/2014/main" id="{B9EA342D-4FB8-5523-D3C1-FA9CB54A3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5509" y="1393251"/>
            <a:ext cx="914400" cy="914400"/>
          </a:xfrm>
          <a:prstGeom prst="rect">
            <a:avLst/>
          </a:prstGeom>
        </p:spPr>
      </p:pic>
      <p:pic>
        <p:nvPicPr>
          <p:cNvPr id="12" name="Graphic 11" descr="Car outline">
            <a:extLst>
              <a:ext uri="{FF2B5EF4-FFF2-40B4-BE49-F238E27FC236}">
                <a16:creationId xmlns:a16="http://schemas.microsoft.com/office/drawing/2014/main" id="{9CAE6282-B211-0E7B-657D-19F34F507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5509" y="2268328"/>
            <a:ext cx="914400" cy="914400"/>
          </a:xfrm>
          <a:prstGeom prst="rect">
            <a:avLst/>
          </a:prstGeom>
        </p:spPr>
      </p:pic>
      <p:pic>
        <p:nvPicPr>
          <p:cNvPr id="13" name="Graphic 12" descr="City outline">
            <a:extLst>
              <a:ext uri="{FF2B5EF4-FFF2-40B4-BE49-F238E27FC236}">
                <a16:creationId xmlns:a16="http://schemas.microsoft.com/office/drawing/2014/main" id="{3B121325-D9B9-2C0A-1400-C3A93AAB2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5509" y="3276189"/>
            <a:ext cx="914400" cy="914400"/>
          </a:xfrm>
          <a:prstGeom prst="rect">
            <a:avLst/>
          </a:prstGeom>
        </p:spPr>
      </p:pic>
      <p:pic>
        <p:nvPicPr>
          <p:cNvPr id="14" name="Graphic 13" descr="Robot Hand outline">
            <a:extLst>
              <a:ext uri="{FF2B5EF4-FFF2-40B4-BE49-F238E27FC236}">
                <a16:creationId xmlns:a16="http://schemas.microsoft.com/office/drawing/2014/main" id="{06A2E502-9BE5-3F1B-F334-F5127738E3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1298" y="4378731"/>
            <a:ext cx="914400" cy="914400"/>
          </a:xfrm>
          <a:prstGeom prst="rect">
            <a:avLst/>
          </a:prstGeom>
        </p:spPr>
      </p:pic>
      <p:pic>
        <p:nvPicPr>
          <p:cNvPr id="15" name="Graphic 14" descr="Treasure Map outline">
            <a:extLst>
              <a:ext uri="{FF2B5EF4-FFF2-40B4-BE49-F238E27FC236}">
                <a16:creationId xmlns:a16="http://schemas.microsoft.com/office/drawing/2014/main" id="{DE605E0C-3C63-0E0C-EC3E-2D2037FAB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5509" y="52538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53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r="2103"/>
          <a:stretch/>
        </p:blipFill>
        <p:spPr>
          <a:xfrm>
            <a:off x="9103818" y="1346455"/>
            <a:ext cx="2625756" cy="160146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54920" y="178466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ML model architecture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10506743" y="2711001"/>
            <a:ext cx="3602" cy="162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43647" y="1308921"/>
            <a:ext cx="5270556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u="sng" dirty="0"/>
              <a:t>Motivation behind used layers:</a:t>
            </a:r>
          </a:p>
          <a:p>
            <a:endParaRPr lang="en-IN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Up-sampling </a:t>
            </a:r>
            <a:r>
              <a:rPr lang="en-IN" sz="1400" dirty="0"/>
              <a:t>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Ratio I/O </a:t>
            </a:r>
            <a:r>
              <a:rPr lang="en-IN" sz="1400" dirty="0"/>
              <a:t>dimension=</a:t>
            </a:r>
            <a:r>
              <a:rPr lang="en-IN" sz="1400" b="1" dirty="0"/>
              <a:t>3%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CNN</a:t>
            </a:r>
            <a:r>
              <a:rPr lang="en-IN" sz="1400" dirty="0"/>
              <a:t> layers: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Correlation</a:t>
            </a:r>
            <a:r>
              <a:rPr lang="en-IN" sz="1400" dirty="0"/>
              <a:t> in reflections exists in </a:t>
            </a:r>
            <a:r>
              <a:rPr lang="en-IN" sz="1400" b="1" dirty="0"/>
              <a:t>close </a:t>
            </a:r>
            <a:r>
              <a:rPr lang="en-IN" sz="1400" dirty="0"/>
              <a:t>neighbourhood</a:t>
            </a:r>
            <a:r>
              <a:rPr lang="en-IN" sz="1400" b="1" dirty="0"/>
              <a:t> 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32163" y="1354757"/>
            <a:ext cx="2429692" cy="1356244"/>
            <a:chOff x="8417511" y="1766782"/>
            <a:chExt cx="3459962" cy="336680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4"/>
            <a:srcRect l="11339" t="7494" r="15918"/>
            <a:stretch/>
          </p:blipFill>
          <p:spPr>
            <a:xfrm>
              <a:off x="9210675" y="1990938"/>
              <a:ext cx="2290026" cy="2879320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 rot="1761743">
              <a:off x="8887190" y="4348053"/>
              <a:ext cx="1236895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80559" y="4452989"/>
              <a:ext cx="908215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Y (m)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417511" y="2949751"/>
              <a:ext cx="702552" cy="441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439179" y="2989281"/>
              <a:ext cx="1258811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Z (m)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9207891" y="2528888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207891" y="4052117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0195251" y="4201437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532339">
              <a:off x="10161863" y="4496156"/>
              <a:ext cx="1619004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541476" y="4643527"/>
              <a:ext cx="1335997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X (m)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10465366" y="2019002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9186804" y="2009290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1443337" y="2709851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 rot="20233517">
              <a:off x="8743236" y="1766782"/>
              <a:ext cx="1619004" cy="573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/>
            <p:cNvSpPr/>
            <p:nvPr/>
          </p:nvSpPr>
          <p:spPr>
            <a:xfrm rot="2092562">
              <a:off x="10510524" y="1803514"/>
              <a:ext cx="1236895" cy="57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/>
            <a:srcRect l="86974" t="7494" r="4519"/>
            <a:stretch/>
          </p:blipFill>
          <p:spPr>
            <a:xfrm>
              <a:off x="11582555" y="1991336"/>
              <a:ext cx="267818" cy="2879320"/>
            </a:xfrm>
            <a:prstGeom prst="rect">
              <a:avLst/>
            </a:prstGeom>
          </p:spPr>
        </p:pic>
      </p:grpSp>
      <p:cxnSp>
        <p:nvCxnSpPr>
          <p:cNvPr id="89" name="Straight Arrow Connector 88"/>
          <p:cNvCxnSpPr/>
          <p:nvPr/>
        </p:nvCxnSpPr>
        <p:spPr>
          <a:xfrm>
            <a:off x="1508790" y="2527085"/>
            <a:ext cx="12180" cy="119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63998" y="977711"/>
            <a:ext cx="269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From Pre-processing step: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3" y="3689227"/>
            <a:ext cx="11009323" cy="30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409926" y="1063567"/>
                <a:ext cx="9248753" cy="1478367"/>
              </a:xfrm>
              <a:ln>
                <a:solidFill>
                  <a:srgbClr val="FF0000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16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Custom Loss function</a:t>
                </a:r>
                <a:r>
                  <a:rPr lang="en-IN" sz="1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binary cross entropy with weights where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  <m:sSub>
                      <m:sSubPr>
                        <m:ctrlP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bPr>
                      <m:e>
                        <m: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𝒘</m:t>
                        </m:r>
                      </m:e>
                      <m:sub>
                        <m: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𝟏</m:t>
                        </m:r>
                      </m:sub>
                    </m:sSub>
                    <m:r>
                      <a:rPr lang="en-IN" sz="1600" b="1" i="0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=</m:t>
                    </m:r>
                    <m:r>
                      <a:rPr lang="en-IN" sz="1600" b="1" i="0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𝟏𝟎</m:t>
                    </m:r>
                    <m:r>
                      <a:rPr lang="en-IN" sz="1600" b="1" i="0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</m:oMath>
                </a14:m>
                <a:r>
                  <a:rPr lang="en-IN" sz="16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1600" b="1" i="1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  <m:sSub>
                      <m:sSubPr>
                        <m:ctrlPr>
                          <a:rPr lang="en-IN" sz="1600" b="1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bPr>
                      <m:e>
                        <m: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𝒘</m:t>
                        </m:r>
                      </m:e>
                      <m:sub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𝟎</m:t>
                        </m:r>
                      </m:sub>
                    </m:sSub>
                    <m:r>
                      <a:rPr lang="en-IN" sz="1600" b="1" i="1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=</m:t>
                    </m:r>
                    <m:r>
                      <a:rPr lang="en-IN" sz="1600" b="1" i="1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𝟏</m:t>
                    </m:r>
                  </m:oMath>
                </a14:m>
                <a:r>
                  <a:rPr lang="en-IN" sz="1600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 </a:t>
                </a:r>
              </a:p>
              <a:p>
                <a:pPr lvl="1"/>
                <a:r>
                  <a:rPr lang="en-IN" sz="1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As the output voxel grid is sparse, training is skewed towards the label ‘1’. </a:t>
                </a:r>
              </a:p>
              <a:p>
                <a:pPr marL="568048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  <a:ea typeface="Malgun Gothic" panose="020B0503020000020004" pitchFamily="34" charset="-127"/>
                        </a:rPr>
                        <m:t>𝐿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  <a:ea typeface="Malgun Gothic" panose="020B0503020000020004" pitchFamily="34" charset="-127"/>
                        </a:rPr>
                        <m:t>=−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1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𝑖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=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1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𝑁</m:t>
                          </m:r>
                        </m:sup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lang="en-I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IN" sz="1600" b="0" i="1" smtClean="0">
                                              <a:latin typeface="Cambria Math" panose="02040503050406030204" pitchFamily="18" charset="0"/>
                                              <a:ea typeface="Malgun Gothic" panose="020B0503020000020004" pitchFamily="34" charset="-12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(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1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1600" b="0" i="0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)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1</m:t>
                                      </m:r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−</m:t>
                                      </m:r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IN" sz="1600" i="1">
                                              <a:latin typeface="Cambria Math" panose="02040503050406030204" pitchFamily="18" charset="0"/>
                                              <a:ea typeface="Malgun Gothic" panose="020B0503020000020004" pitchFamily="34" charset="-12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1600" b="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409926" y="1063567"/>
                <a:ext cx="9248753" cy="1478367"/>
              </a:xfrm>
              <a:blipFill>
                <a:blip r:embed="rId3"/>
                <a:stretch>
                  <a:fillRect l="-1251" t="-81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179628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Training parameters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9926" y="3108306"/>
            <a:ext cx="396555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Dataset: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Total training samples : 3400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Area 1 : 2400 samples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Area 3: 1000 samples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Validation samples : 350 (consisting of both the areas)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Test data: 529 samples of Area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2897" y="5161233"/>
            <a:ext cx="400258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Optimizer</a:t>
            </a: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Adam with learning rate of 0.0005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Decay rate: 0.9 every 10000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Epochs =100, batch size : 32.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66353" y="3060140"/>
            <a:ext cx="4668669" cy="3462579"/>
            <a:chOff x="6266353" y="3060140"/>
            <a:chExt cx="4668669" cy="3462579"/>
          </a:xfrm>
        </p:grpSpPr>
        <p:grpSp>
          <p:nvGrpSpPr>
            <p:cNvPr id="6430" name="Group 6429"/>
            <p:cNvGrpSpPr/>
            <p:nvPr/>
          </p:nvGrpSpPr>
          <p:grpSpPr>
            <a:xfrm>
              <a:off x="6266353" y="3060140"/>
              <a:ext cx="3767504" cy="3462579"/>
              <a:chOff x="6788492" y="737254"/>
              <a:chExt cx="2874265" cy="4147231"/>
            </a:xfrm>
          </p:grpSpPr>
          <p:pic>
            <p:nvPicPr>
              <p:cNvPr id="6431" name="Picture 8" descr="New_map_TX1_ITU_Challenge.png">
                <a:extLst>
                  <a:ext uri="{FF2B5EF4-FFF2-40B4-BE49-F238E27FC236}">
                    <a16:creationId xmlns:a16="http://schemas.microsoft.com/office/drawing/2014/main" id="{2019B492-1016-4D9F-B030-C670AE2B0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8492" y="737254"/>
                <a:ext cx="2874265" cy="4147231"/>
              </a:xfrm>
              <a:prstGeom prst="rect">
                <a:avLst/>
              </a:prstGeom>
            </p:spPr>
          </p:pic>
          <p:sp>
            <p:nvSpPr>
              <p:cNvPr id="6432" name="Oval 6431">
                <a:extLst>
                  <a:ext uri="{FF2B5EF4-FFF2-40B4-BE49-F238E27FC236}">
                    <a16:creationId xmlns:a16="http://schemas.microsoft.com/office/drawing/2014/main" id="{13771EF5-A1D6-487E-897B-EA7DDFB4AE59}"/>
                  </a:ext>
                </a:extLst>
              </p:cNvPr>
              <p:cNvSpPr/>
              <p:nvPr/>
            </p:nvSpPr>
            <p:spPr>
              <a:xfrm>
                <a:off x="7977072" y="974844"/>
                <a:ext cx="497104" cy="5195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RX</a:t>
                </a:r>
              </a:p>
            </p:txBody>
          </p:sp>
          <p:sp>
            <p:nvSpPr>
              <p:cNvPr id="6433" name="Oval 6432">
                <a:extLst>
                  <a:ext uri="{FF2B5EF4-FFF2-40B4-BE49-F238E27FC236}">
                    <a16:creationId xmlns:a16="http://schemas.microsoft.com/office/drawing/2014/main" id="{56CC8BE3-30A6-4C30-8730-59573604D6DA}"/>
                  </a:ext>
                </a:extLst>
              </p:cNvPr>
              <p:cNvSpPr/>
              <p:nvPr/>
            </p:nvSpPr>
            <p:spPr>
              <a:xfrm>
                <a:off x="7411848" y="3894281"/>
                <a:ext cx="502335" cy="5195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TX</a:t>
                </a:r>
              </a:p>
            </p:txBody>
          </p:sp>
        </p:grpSp>
        <p:sp>
          <p:nvSpPr>
            <p:cNvPr id="6434" name="TextBox 6433"/>
            <p:cNvSpPr txBox="1"/>
            <p:nvPr/>
          </p:nvSpPr>
          <p:spPr>
            <a:xfrm>
              <a:off x="9444273" y="4853456"/>
              <a:ext cx="1480458" cy="30777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Training samples</a:t>
              </a:r>
            </a:p>
          </p:txBody>
        </p:sp>
        <p:sp>
          <p:nvSpPr>
            <p:cNvPr id="6439" name="TextBox 6438"/>
            <p:cNvSpPr txBox="1"/>
            <p:nvPr/>
          </p:nvSpPr>
          <p:spPr>
            <a:xfrm>
              <a:off x="9566131" y="3289932"/>
              <a:ext cx="1368891" cy="30777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Testing samples</a:t>
              </a:r>
            </a:p>
          </p:txBody>
        </p:sp>
        <p:cxnSp>
          <p:nvCxnSpPr>
            <p:cNvPr id="6443" name="Straight Arrow Connector 6442"/>
            <p:cNvCxnSpPr>
              <a:stCxn id="6439" idx="1"/>
            </p:cNvCxnSpPr>
            <p:nvPr/>
          </p:nvCxnSpPr>
          <p:spPr>
            <a:xfrm flipH="1">
              <a:off x="8283435" y="3443821"/>
              <a:ext cx="1282696" cy="316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7" name="Straight Arrow Connector 6446"/>
            <p:cNvCxnSpPr>
              <a:stCxn id="6434" idx="1"/>
            </p:cNvCxnSpPr>
            <p:nvPr/>
          </p:nvCxnSpPr>
          <p:spPr>
            <a:xfrm flipH="1" flipV="1">
              <a:off x="9039497" y="4937760"/>
              <a:ext cx="404776" cy="695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9" name="Straight Arrow Connector 6448"/>
            <p:cNvCxnSpPr>
              <a:stCxn id="6434" idx="1"/>
            </p:cNvCxnSpPr>
            <p:nvPr/>
          </p:nvCxnSpPr>
          <p:spPr>
            <a:xfrm flipH="1">
              <a:off x="8847909" y="5007345"/>
              <a:ext cx="596364" cy="3310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559491" y="2511700"/>
            <a:ext cx="31731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b="1" dirty="0"/>
              <a:t>~ 13k voxels are 1  </a:t>
            </a:r>
            <a:r>
              <a:rPr lang="en-IN" sz="1200" dirty="0"/>
              <a:t>out of : 128 x 128 x 16 voxels</a:t>
            </a:r>
            <a:endParaRPr lang="en-IN" sz="1200" u="sng" dirty="0"/>
          </a:p>
        </p:txBody>
      </p:sp>
    </p:spTree>
    <p:extLst>
      <p:ext uri="{BB962C8B-B14F-4D97-AF65-F5344CB8AC3E}">
        <p14:creationId xmlns:p14="http://schemas.microsoft.com/office/powerpoint/2010/main" val="1739454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 animBg="1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4"/>
          </p:nvPr>
        </p:nvGraphicFramePr>
        <p:xfrm>
          <a:off x="438823" y="741543"/>
          <a:ext cx="4673108" cy="4723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139">
                  <a:extLst>
                    <a:ext uri="{9D8B030D-6E8A-4147-A177-3AD203B41FA5}">
                      <a16:colId xmlns:a16="http://schemas.microsoft.com/office/drawing/2014/main" val="4094037516"/>
                    </a:ext>
                  </a:extLst>
                </a:gridCol>
                <a:gridCol w="2342969">
                  <a:extLst>
                    <a:ext uri="{9D8B030D-6E8A-4147-A177-3AD203B41FA5}">
                      <a16:colId xmlns:a16="http://schemas.microsoft.com/office/drawing/2014/main" val="1811464984"/>
                    </a:ext>
                  </a:extLst>
                </a:gridCol>
              </a:tblGrid>
              <a:tr h="47636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LIDAR PCD </a:t>
                      </a:r>
                      <a:r>
                        <a:rPr lang="en-IN" sz="1100" dirty="0"/>
                        <a:t>(Ground truth)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Predicted PCD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462634"/>
                  </a:ext>
                </a:extLst>
              </a:tr>
              <a:tr h="203728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196887"/>
                  </a:ext>
                </a:extLst>
              </a:tr>
              <a:tr h="37946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5545"/>
                  </a:ext>
                </a:extLst>
              </a:tr>
              <a:tr h="183053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55665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205754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Prediction vs Actual LIDAR PCD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/>
        </p:nvGraphicFramePr>
        <p:xfrm>
          <a:off x="6089196" y="697345"/>
          <a:ext cx="4901021" cy="4762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747">
                  <a:extLst>
                    <a:ext uri="{9D8B030D-6E8A-4147-A177-3AD203B41FA5}">
                      <a16:colId xmlns:a16="http://schemas.microsoft.com/office/drawing/2014/main" val="4094037516"/>
                    </a:ext>
                  </a:extLst>
                </a:gridCol>
                <a:gridCol w="2412274">
                  <a:extLst>
                    <a:ext uri="{9D8B030D-6E8A-4147-A177-3AD203B41FA5}">
                      <a16:colId xmlns:a16="http://schemas.microsoft.com/office/drawing/2014/main" val="1811464984"/>
                    </a:ext>
                  </a:extLst>
                </a:gridCol>
              </a:tblGrid>
              <a:tr h="486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LIDAR PCD </a:t>
                      </a:r>
                      <a:r>
                        <a:rPr lang="en-IN" sz="1400" dirty="0"/>
                        <a:t>(Ground truth)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Predicted PCD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462634"/>
                  </a:ext>
                </a:extLst>
              </a:tr>
              <a:tr h="209536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5545"/>
                  </a:ext>
                </a:extLst>
              </a:tr>
              <a:tr h="360845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947900"/>
                  </a:ext>
                </a:extLst>
              </a:tr>
              <a:tr h="181579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3723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55234" y="5707973"/>
            <a:ext cx="10052911" cy="101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ML model </a:t>
            </a:r>
            <a:r>
              <a:rPr lang="en-IN" sz="2000" b="1" dirty="0"/>
              <a:t>proposed</a:t>
            </a:r>
            <a:r>
              <a:rPr lang="en-IN" sz="2000" dirty="0"/>
              <a:t> returns </a:t>
            </a:r>
            <a:r>
              <a:rPr lang="en-IN" sz="2000" b="1" dirty="0"/>
              <a:t>LIDAR-like high resolution </a:t>
            </a:r>
            <a:r>
              <a:rPr lang="en-IN" sz="2000" dirty="0"/>
              <a:t>point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 </a:t>
            </a:r>
            <a:r>
              <a:rPr lang="en-IN" sz="2000" b="1" dirty="0"/>
              <a:t>Change in perception</a:t>
            </a:r>
            <a:r>
              <a:rPr lang="en-IN" sz="2000" dirty="0"/>
              <a:t>, is nicely </a:t>
            </a:r>
            <a:r>
              <a:rPr lang="en-IN" sz="2000" b="1" dirty="0"/>
              <a:t>captured</a:t>
            </a:r>
            <a:r>
              <a:rPr lang="en-IN" sz="2000" dirty="0"/>
              <a:t> even though the </a:t>
            </a:r>
            <a:r>
              <a:rPr lang="en-IN" sz="2000" dirty="0" err="1"/>
              <a:t>Tx</a:t>
            </a:r>
            <a:r>
              <a:rPr lang="en-IN" sz="2000" dirty="0"/>
              <a:t> and Rx locations are </a:t>
            </a:r>
            <a:r>
              <a:rPr lang="en-IN" sz="2000" b="1" dirty="0"/>
              <a:t>unknown</a:t>
            </a:r>
            <a:r>
              <a:rPr lang="en-IN" sz="2000" dirty="0"/>
              <a:t>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28943" y="1125465"/>
            <a:ext cx="5021526" cy="4404140"/>
            <a:chOff x="290490" y="1155915"/>
            <a:chExt cx="5021526" cy="44041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580" r="27211" b="9962"/>
            <a:stretch/>
          </p:blipFill>
          <p:spPr>
            <a:xfrm>
              <a:off x="3046640" y="1332617"/>
              <a:ext cx="2006535" cy="175730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06" t="10223" r="27013" b="10520"/>
            <a:stretch/>
          </p:blipFill>
          <p:spPr>
            <a:xfrm>
              <a:off x="564090" y="1324391"/>
              <a:ext cx="2095357" cy="17573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40" t="10224" r="27965" b="10047"/>
            <a:stretch/>
          </p:blipFill>
          <p:spPr>
            <a:xfrm>
              <a:off x="539736" y="3681980"/>
              <a:ext cx="2095357" cy="17832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46" t="10224" r="27013" b="10047"/>
            <a:stretch/>
          </p:blipFill>
          <p:spPr>
            <a:xfrm>
              <a:off x="3065714" y="3651905"/>
              <a:ext cx="2006535" cy="176965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90490" y="3038955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(-16, -16, -2)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1119" y="1155915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(16, 16, 2)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27018" y="5283056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(-16, -16, -2)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50782" y="3508467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(16, 16, 2)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8823" y="1293382"/>
            <a:ext cx="4570695" cy="4236223"/>
            <a:chOff x="6089196" y="1274587"/>
            <a:chExt cx="4570695" cy="423622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93" t="9909" r="27792" b="10993"/>
            <a:stretch/>
          </p:blipFill>
          <p:spPr>
            <a:xfrm>
              <a:off x="8552739" y="3661735"/>
              <a:ext cx="1848322" cy="172313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3" t="10067" r="26840" b="10677"/>
            <a:stretch/>
          </p:blipFill>
          <p:spPr>
            <a:xfrm>
              <a:off x="6385534" y="3643274"/>
              <a:ext cx="1935281" cy="176836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0" t="9435" r="26738" b="10460"/>
            <a:stretch/>
          </p:blipFill>
          <p:spPr>
            <a:xfrm>
              <a:off x="8579936" y="1313144"/>
              <a:ext cx="1848322" cy="18125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85" t="9279" r="27706" b="10835"/>
            <a:stretch/>
          </p:blipFill>
          <p:spPr>
            <a:xfrm>
              <a:off x="6385534" y="1308424"/>
              <a:ext cx="1865067" cy="181258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089196" y="3113325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(-16, -16, -2)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29586" y="1274587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(16, 16, 2)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18028" y="5233811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(-16, -16, -2)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98657" y="3558780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(16, 16, 2)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811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55126" y="163345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Evaluation Metric for the challenge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618DE-78E8-453E-8F2E-2E56686BA8FC}"/>
              </a:ext>
            </a:extLst>
          </p:cNvPr>
          <p:cNvSpPr/>
          <p:nvPr/>
        </p:nvSpPr>
        <p:spPr bwMode="auto">
          <a:xfrm>
            <a:off x="4812145" y="2511741"/>
            <a:ext cx="1768116" cy="54180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Output: Predicted PCD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FE774-33CD-48B5-8D09-00E4BD38AD57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 bwMode="auto">
          <a:xfrm flipV="1">
            <a:off x="4193915" y="2782644"/>
            <a:ext cx="61823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04A03B-44BF-40E9-A624-482C7BEDAA28}"/>
              </a:ext>
            </a:extLst>
          </p:cNvPr>
          <p:cNvCxnSpPr>
            <a:stCxn id="18" idx="3"/>
            <a:endCxn id="13" idx="1"/>
          </p:cNvCxnSpPr>
          <p:nvPr/>
        </p:nvCxnSpPr>
        <p:spPr>
          <a:xfrm flipV="1">
            <a:off x="2087433" y="2782645"/>
            <a:ext cx="835966" cy="920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C3B7880-CC64-40A3-8614-9C97CE7CAA6D}"/>
              </a:ext>
            </a:extLst>
          </p:cNvPr>
          <p:cNvSpPr/>
          <p:nvPr/>
        </p:nvSpPr>
        <p:spPr bwMode="auto">
          <a:xfrm>
            <a:off x="9779509" y="2485349"/>
            <a:ext cx="1801148" cy="5672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Ground Truth: LiDAR Evaluation dataset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169619-1382-43D0-B04E-79023574A68B}"/>
              </a:ext>
            </a:extLst>
          </p:cNvPr>
          <p:cNvSpPr/>
          <p:nvPr/>
        </p:nvSpPr>
        <p:spPr>
          <a:xfrm>
            <a:off x="7372040" y="2510744"/>
            <a:ext cx="1434570" cy="5418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Evaluation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7C9EDF-DE30-42B6-9E49-8F07478CCA64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 bwMode="auto">
          <a:xfrm flipH="1">
            <a:off x="8806610" y="2768950"/>
            <a:ext cx="972899" cy="12697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55809F-5718-48DA-A811-2E666D8C3DCF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 bwMode="auto">
          <a:xfrm flipV="1">
            <a:off x="6580261" y="2781647"/>
            <a:ext cx="791779" cy="997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2923399" y="2392465"/>
            <a:ext cx="1270516" cy="7803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400" b="1" kern="0">
                <a:solidFill>
                  <a:prstClr val="black"/>
                </a:solidFill>
                <a:latin typeface="Calibri" panose="020F0502020204030204"/>
              </a:rPr>
              <a:t>Trained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38" y="843597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1327848"/>
            <a:ext cx="1671931" cy="109992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F2FAD6-64A4-4FDB-A842-A79940D8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5260" y="1252699"/>
            <a:ext cx="1598928" cy="10857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D2D88-C30B-4D6F-BCF8-FB5E9D9DE25E}"/>
              </a:ext>
            </a:extLst>
          </p:cNvPr>
          <p:cNvSpPr/>
          <p:nvPr/>
        </p:nvSpPr>
        <p:spPr bwMode="auto">
          <a:xfrm>
            <a:off x="487985" y="2390654"/>
            <a:ext cx="1599448" cy="8023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400" b="1" kern="0" dirty="0">
                <a:solidFill>
                  <a:prstClr val="black"/>
                </a:solidFill>
              </a:rPr>
              <a:t>Input Data: RF Data Evaluation Dataset</a:t>
            </a:r>
            <a:r>
              <a:rPr lang="en-US" sz="1400" b="1" kern="0" baseline="30000" dirty="0">
                <a:solidFill>
                  <a:prstClr val="black"/>
                </a:solidFill>
              </a:rPr>
              <a:t> </a:t>
            </a:r>
            <a:endParaRPr lang="en-US" sz="1400" b="1" kern="0" dirty="0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330666" y="5206370"/>
            <a:ext cx="5721997" cy="1528952"/>
            <a:chOff x="6330666" y="5206370"/>
            <a:chExt cx="5721997" cy="15289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41D14A-4930-4CF7-9858-3CB3A2FDADE8}"/>
                </a:ext>
              </a:extLst>
            </p:cNvPr>
            <p:cNvSpPr/>
            <p:nvPr/>
          </p:nvSpPr>
          <p:spPr>
            <a:xfrm>
              <a:off x="9446089" y="5206370"/>
              <a:ext cx="2606574" cy="15289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4C63BD-3F01-4723-9B41-A553F9010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5957" y="6365860"/>
              <a:ext cx="23656" cy="240209"/>
            </a:xfrm>
            <a:prstGeom prst="line">
              <a:avLst/>
            </a:prstGeom>
            <a:ln w="254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7539BB-728A-4016-A232-B9A16BC2D9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4773" y="5304926"/>
              <a:ext cx="169330" cy="364421"/>
            </a:xfrm>
            <a:prstGeom prst="line">
              <a:avLst/>
            </a:prstGeom>
            <a:ln w="254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FBFB0C-EE08-41FC-B4B1-DF7F4780AAF2}"/>
                </a:ext>
              </a:extLst>
            </p:cNvPr>
            <p:cNvSpPr/>
            <p:nvPr/>
          </p:nvSpPr>
          <p:spPr>
            <a:xfrm>
              <a:off x="10847086" y="55797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820E143-C589-43C8-8D3C-CA569A28895F}"/>
                </a:ext>
              </a:extLst>
            </p:cNvPr>
            <p:cNvSpPr/>
            <p:nvPr/>
          </p:nvSpPr>
          <p:spPr>
            <a:xfrm>
              <a:off x="10412775" y="5788484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8E3416-DF05-4DFF-B7CA-6F482A696321}"/>
                </a:ext>
              </a:extLst>
            </p:cNvPr>
            <p:cNvSpPr/>
            <p:nvPr/>
          </p:nvSpPr>
          <p:spPr>
            <a:xfrm>
              <a:off x="10142234" y="6514500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23C2832-ADF4-4742-B15C-1B9862F31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80657" y="6141475"/>
              <a:ext cx="189002" cy="50172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37B09E-B3ED-4E53-A62B-8F4F84319ABD}"/>
                </a:ext>
              </a:extLst>
            </p:cNvPr>
            <p:cNvSpPr/>
            <p:nvPr/>
          </p:nvSpPr>
          <p:spPr>
            <a:xfrm>
              <a:off x="11502970" y="6110251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733A4CB-8697-4019-B724-9F6F35CD5CE1}"/>
                </a:ext>
              </a:extLst>
            </p:cNvPr>
            <p:cNvSpPr/>
            <p:nvPr/>
          </p:nvSpPr>
          <p:spPr>
            <a:xfrm>
              <a:off x="11691972" y="6060079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7EED6ED-FD5B-4917-9C99-5D0A9D59D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02459" y="6331491"/>
              <a:ext cx="27337" cy="234107"/>
            </a:xfrm>
            <a:prstGeom prst="line">
              <a:avLst/>
            </a:prstGeom>
            <a:ln w="254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D3F6647-A662-4AFB-882C-5481359D661D}"/>
                </a:ext>
              </a:extLst>
            </p:cNvPr>
            <p:cNvSpPr/>
            <p:nvPr/>
          </p:nvSpPr>
          <p:spPr>
            <a:xfrm>
              <a:off x="10955458" y="648359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827960D-3808-4975-B184-147E236968FB}"/>
                </a:ext>
              </a:extLst>
            </p:cNvPr>
            <p:cNvSpPr/>
            <p:nvPr/>
          </p:nvSpPr>
          <p:spPr>
            <a:xfrm>
              <a:off x="10924773" y="62528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889378-66DC-4EBB-8338-6CE7B030B7E1}"/>
                </a:ext>
              </a:extLst>
            </p:cNvPr>
            <p:cNvSpPr/>
            <p:nvPr/>
          </p:nvSpPr>
          <p:spPr>
            <a:xfrm>
              <a:off x="9780367" y="6132519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D4FFCD8-695A-4290-86AE-47C060798F76}"/>
                </a:ext>
              </a:extLst>
            </p:cNvPr>
            <p:cNvSpPr/>
            <p:nvPr/>
          </p:nvSpPr>
          <p:spPr>
            <a:xfrm>
              <a:off x="10160256" y="6293420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ADCB46-784C-46F2-9964-5508BA6ED8A9}"/>
                </a:ext>
              </a:extLst>
            </p:cNvPr>
            <p:cNvSpPr/>
            <p:nvPr/>
          </p:nvSpPr>
          <p:spPr>
            <a:xfrm>
              <a:off x="6330666" y="5206370"/>
              <a:ext cx="2606574" cy="15289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9A151B-5E04-4E98-A009-309871C1550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706" y="6217751"/>
              <a:ext cx="384484" cy="1660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FCC4D7-D433-47E2-8DAD-A8BD0823C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0661" y="6383832"/>
              <a:ext cx="33529" cy="22223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7EE7A-412A-403A-8655-677056FB5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038" y="5661716"/>
              <a:ext cx="434312" cy="2087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E06789-E9A8-46E9-9A9D-D0D3B8F5D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350" y="5310057"/>
              <a:ext cx="169330" cy="36540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2AB6FC1-3FD5-4106-B137-D3C70D7C7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34" y="6148503"/>
              <a:ext cx="189002" cy="4774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03F7D49-CC67-4941-8EDA-686EC8535B47}"/>
                </a:ext>
              </a:extLst>
            </p:cNvPr>
            <p:cNvSpPr/>
            <p:nvPr/>
          </p:nvSpPr>
          <p:spPr>
            <a:xfrm>
              <a:off x="7731663" y="55797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4E8468F-8424-49E0-B5BD-FC7073F4322B}"/>
                </a:ext>
              </a:extLst>
            </p:cNvPr>
            <p:cNvSpPr/>
            <p:nvPr/>
          </p:nvSpPr>
          <p:spPr>
            <a:xfrm>
              <a:off x="7297352" y="5788484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A0188C-F9CA-449C-AD65-32FD132557D7}"/>
                </a:ext>
              </a:extLst>
            </p:cNvPr>
            <p:cNvSpPr/>
            <p:nvPr/>
          </p:nvSpPr>
          <p:spPr>
            <a:xfrm>
              <a:off x="7026811" y="6514500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1D5B04-5C43-4DAE-AB98-2FA7D43919A0}"/>
                </a:ext>
              </a:extLst>
            </p:cNvPr>
            <p:cNvSpPr/>
            <p:nvPr/>
          </p:nvSpPr>
          <p:spPr>
            <a:xfrm>
              <a:off x="8387548" y="6110251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B6B41CF-35B2-4F91-B0D9-CFFF0DB66300}"/>
                </a:ext>
              </a:extLst>
            </p:cNvPr>
            <p:cNvSpPr/>
            <p:nvPr/>
          </p:nvSpPr>
          <p:spPr>
            <a:xfrm>
              <a:off x="8576549" y="6060079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00DDA7D-9BE5-4264-9157-F94B7BB56F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7036" y="6335781"/>
              <a:ext cx="36711" cy="23646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FEBD356-08D3-46EB-942F-31B60E774C54}"/>
                </a:ext>
              </a:extLst>
            </p:cNvPr>
            <p:cNvSpPr/>
            <p:nvPr/>
          </p:nvSpPr>
          <p:spPr>
            <a:xfrm>
              <a:off x="7840035" y="648359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8AF5B56-C1A0-46F1-8F6C-9C510EF32990}"/>
                </a:ext>
              </a:extLst>
            </p:cNvPr>
            <p:cNvSpPr/>
            <p:nvPr/>
          </p:nvSpPr>
          <p:spPr>
            <a:xfrm>
              <a:off x="7809350" y="62528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1C25C21-3016-4291-8200-B17F37F2BB32}"/>
                </a:ext>
              </a:extLst>
            </p:cNvPr>
            <p:cNvSpPr/>
            <p:nvPr/>
          </p:nvSpPr>
          <p:spPr>
            <a:xfrm>
              <a:off x="6664944" y="6132519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2A2D79-0358-41DB-A0AE-81C1594BBBED}"/>
                </a:ext>
              </a:extLst>
            </p:cNvPr>
            <p:cNvSpPr/>
            <p:nvPr/>
          </p:nvSpPr>
          <p:spPr>
            <a:xfrm>
              <a:off x="7044833" y="6293420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1FDB520-B729-456C-8B9D-143FBEEDBE3C}"/>
                </a:ext>
              </a:extLst>
            </p:cNvPr>
            <p:cNvSpPr/>
            <p:nvPr/>
          </p:nvSpPr>
          <p:spPr>
            <a:xfrm>
              <a:off x="7900993" y="522471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98BD23-5C1C-436F-AEC0-83862F5B6BAF}"/>
                </a:ext>
              </a:extLst>
            </p:cNvPr>
            <p:cNvSpPr/>
            <p:nvPr/>
          </p:nvSpPr>
          <p:spPr>
            <a:xfrm>
              <a:off x="11016416" y="522471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046F9B1-A77C-42A5-B836-86FC6D79C0C5}"/>
              </a:ext>
            </a:extLst>
          </p:cNvPr>
          <p:cNvSpPr txBox="1"/>
          <p:nvPr/>
        </p:nvSpPr>
        <p:spPr>
          <a:xfrm>
            <a:off x="420438" y="3972050"/>
            <a:ext cx="4589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Chamfer Distance </a:t>
            </a:r>
          </a:p>
          <a:p>
            <a:r>
              <a:rPr lang="en-US" dirty="0"/>
              <a:t>measures discrepancies between point clouds.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6F9B1-A77C-42A5-B836-86FC6D79C0C5}"/>
                  </a:ext>
                </a:extLst>
              </p:cNvPr>
              <p:cNvSpPr txBox="1"/>
              <p:nvPr/>
            </p:nvSpPr>
            <p:spPr>
              <a:xfrm>
                <a:off x="5154255" y="3838198"/>
                <a:ext cx="6333619" cy="8084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6F9B1-A77C-42A5-B836-86FC6D79C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55" y="3838198"/>
                <a:ext cx="6333619" cy="8084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44F639EA-DAC4-42F4-A223-92E7816D05AB}"/>
              </a:ext>
            </a:extLst>
          </p:cNvPr>
          <p:cNvSpPr/>
          <p:nvPr/>
        </p:nvSpPr>
        <p:spPr>
          <a:xfrm>
            <a:off x="3494066" y="5304926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056058-8E90-4DB2-9E8C-30335DE88BDE}"/>
              </a:ext>
            </a:extLst>
          </p:cNvPr>
          <p:cNvSpPr/>
          <p:nvPr/>
        </p:nvSpPr>
        <p:spPr>
          <a:xfrm>
            <a:off x="3494066" y="5686599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D07507C-2B9A-41AA-A8D9-E07F5AAD2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64535" y="5327605"/>
            <a:ext cx="227048" cy="21638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97BD031-86E3-46CD-AFE7-B1BE795E3F1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89162" y="5686599"/>
            <a:ext cx="233143" cy="21638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0723DC3-2B26-4CDD-BF90-E27A05F1175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633953" y="4631161"/>
            <a:ext cx="352502" cy="575209"/>
          </a:xfrm>
          <a:prstGeom prst="line">
            <a:avLst/>
          </a:prstGeom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D4DBAE-57F6-462D-8502-44A1E6E712B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0445384" y="4620550"/>
            <a:ext cx="303992" cy="585820"/>
          </a:xfrm>
          <a:prstGeom prst="line">
            <a:avLst/>
          </a:prstGeom>
          <a:ln w="50800">
            <a:solidFill>
              <a:schemeClr val="accent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885415" y="5595203"/>
            <a:ext cx="130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Predicted PCD: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14849" y="5243497"/>
            <a:ext cx="1130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LIDAR PCD:</a:t>
            </a:r>
          </a:p>
        </p:txBody>
      </p:sp>
    </p:spTree>
    <p:extLst>
      <p:ext uri="{BB962C8B-B14F-4D97-AF65-F5344CB8AC3E}">
        <p14:creationId xmlns:p14="http://schemas.microsoft.com/office/powerpoint/2010/main" val="1261964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  <p:bldP spid="18" grpId="0" animBg="1"/>
      <p:bldP spid="53" grpId="0"/>
      <p:bldP spid="54" grpId="0" animBg="1"/>
      <p:bldP spid="62" grpId="0" animBg="1"/>
      <p:bldP spid="63" grpId="0" animBg="1"/>
      <p:bldP spid="68" grpId="0"/>
      <p:bldP spid="6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0" y="181664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Evaluation : Error Analysis on Testing Data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72738" y="5920616"/>
                <a:ext cx="4786135" cy="74828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1400" b="1" u="sng" dirty="0"/>
                  <a:t>Chamfer distance for Training 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/>
                  <a:t>Average </a:t>
                </a:r>
                <a:r>
                  <a:rPr lang="en-IN" sz="1400" b="1" dirty="0">
                    <a:solidFill>
                      <a:srgbClr val="FF0000"/>
                    </a:solidFill>
                  </a:rPr>
                  <a:t>Chamfer distance =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400" dirty="0"/>
                  <a:t> for voxel-size=0.25 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/>
                  <a:t>Average </a:t>
                </a:r>
                <a:r>
                  <a:rPr lang="en-IN" sz="1400" b="1" dirty="0">
                    <a:solidFill>
                      <a:srgbClr val="FF0000"/>
                    </a:solidFill>
                  </a:rPr>
                  <a:t>Chamfer distance = 2.2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400" dirty="0"/>
                  <a:t> for voxel-size=0.5 m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38" y="5920616"/>
                <a:ext cx="4786135" cy="748282"/>
              </a:xfrm>
              <a:prstGeom prst="rect">
                <a:avLst/>
              </a:prstGeom>
              <a:blipFill>
                <a:blip r:embed="rId3"/>
                <a:stretch>
                  <a:fillRect l="-254" t="-800" b="-72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2737" y="4202234"/>
                <a:ext cx="4786135" cy="1580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1600" b="1" u="sng" dirty="0"/>
                  <a:t>Chamfer distance for Testing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/>
                  <a:t>Average </a:t>
                </a:r>
                <a:r>
                  <a:rPr lang="en-IN" sz="1600" b="1" dirty="0">
                    <a:solidFill>
                      <a:srgbClr val="FF0000"/>
                    </a:solidFill>
                  </a:rPr>
                  <a:t>Chamfer distance =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600" dirty="0"/>
                  <a:t> which is </a:t>
                </a:r>
                <a:r>
                  <a:rPr lang="en-IN" sz="1600" b="1" dirty="0">
                    <a:solidFill>
                      <a:srgbClr val="FF0000"/>
                    </a:solidFill>
                  </a:rPr>
                  <a:t>good</a:t>
                </a:r>
                <a:r>
                  <a:rPr lang="en-IN" sz="1600" dirty="0"/>
                  <a:t> for the room of size   ̴16 m x 16 m x 4 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/>
                  <a:t>Average </a:t>
                </a:r>
                <a:r>
                  <a:rPr lang="en-IN" sz="1600" b="1" dirty="0">
                    <a:solidFill>
                      <a:srgbClr val="FF0000"/>
                    </a:solidFill>
                  </a:rPr>
                  <a:t>Chamfer distance = 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600" dirty="0"/>
                  <a:t> for the samples which are closer to the </a:t>
                </a:r>
                <a:r>
                  <a:rPr lang="en-IN" sz="1600" dirty="0" err="1"/>
                  <a:t>Tx</a:t>
                </a:r>
                <a:r>
                  <a:rPr lang="en-IN" sz="16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37" y="4202234"/>
                <a:ext cx="4786135" cy="1580817"/>
              </a:xfrm>
              <a:prstGeom prst="rect">
                <a:avLst/>
              </a:prstGeom>
              <a:blipFill>
                <a:blip r:embed="rId4"/>
                <a:stretch>
                  <a:fillRect l="-635" t="-763" r="-762" b="-343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214535" y="849976"/>
            <a:ext cx="3304630" cy="2982926"/>
            <a:chOff x="214535" y="849976"/>
            <a:chExt cx="3304630" cy="2982926"/>
          </a:xfrm>
        </p:grpSpPr>
        <p:grpSp>
          <p:nvGrpSpPr>
            <p:cNvPr id="8" name="Group 7"/>
            <p:cNvGrpSpPr/>
            <p:nvPr/>
          </p:nvGrpSpPr>
          <p:grpSpPr>
            <a:xfrm>
              <a:off x="214535" y="1098005"/>
              <a:ext cx="3304630" cy="2734897"/>
              <a:chOff x="6203143" y="3196634"/>
              <a:chExt cx="3269984" cy="276366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466081" y="3196634"/>
                <a:ext cx="3007046" cy="2763669"/>
                <a:chOff x="6940866" y="900736"/>
                <a:chExt cx="2294104" cy="3310126"/>
              </a:xfrm>
            </p:grpSpPr>
            <p:pic>
              <p:nvPicPr>
                <p:cNvPr id="13" name="Picture 8" descr="New_map_TX1_ITU_Challenge.png">
                  <a:extLst>
                    <a:ext uri="{FF2B5EF4-FFF2-40B4-BE49-F238E27FC236}">
                      <a16:creationId xmlns:a16="http://schemas.microsoft.com/office/drawing/2014/main" id="{2019B492-1016-4D9F-B030-C670AE2B0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40866" y="900736"/>
                  <a:ext cx="2294104" cy="3310126"/>
                </a:xfrm>
                <a:prstGeom prst="rect">
                  <a:avLst/>
                </a:prstGeom>
              </p:spPr>
            </p:pic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13771EF5-A1D6-487E-897B-EA7DDFB4AE59}"/>
                    </a:ext>
                  </a:extLst>
                </p:cNvPr>
                <p:cNvSpPr/>
                <p:nvPr/>
              </p:nvSpPr>
              <p:spPr>
                <a:xfrm>
                  <a:off x="7977072" y="1167851"/>
                  <a:ext cx="497104" cy="32653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RX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6CC8BE3-30A6-4C30-8730-59573604D6DA}"/>
                    </a:ext>
                  </a:extLst>
                </p:cNvPr>
                <p:cNvSpPr/>
                <p:nvPr/>
              </p:nvSpPr>
              <p:spPr>
                <a:xfrm>
                  <a:off x="7244709" y="3267341"/>
                  <a:ext cx="502335" cy="5195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TX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6203143" y="4522343"/>
                <a:ext cx="801308" cy="52872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Testing samples</a:t>
                </a: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flipV="1">
                <a:off x="7028780" y="4393719"/>
                <a:ext cx="795529" cy="36918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671078" y="849976"/>
              <a:ext cx="27333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Test data: 529 locations </a:t>
              </a:r>
              <a:endParaRPr lang="en-IN" dirty="0"/>
            </a:p>
          </p:txBody>
        </p:sp>
      </p:grpSp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9AB62561-8FAB-4E54-8E16-9D39BEA14A94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6"/>
          <a:stretch>
            <a:fillRect/>
          </a:stretch>
        </p:blipFill>
        <p:spPr>
          <a:xfrm>
            <a:off x="8581695" y="1098005"/>
            <a:ext cx="3534205" cy="247433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3FFB7E-0AA6-45D5-8ADF-63FD85EC4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150" y="4359466"/>
            <a:ext cx="3385298" cy="23933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408273" y="949370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Chamfer distance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08273" y="4174800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Chamfer distance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82110" y="3539259"/>
            <a:ext cx="2733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Test data: 529 locations </a:t>
            </a:r>
            <a:endParaRPr lang="en-I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43" y="1039254"/>
            <a:ext cx="3793752" cy="28520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18346" y="849976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Chamfer distance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064459" y="1453596"/>
            <a:ext cx="3401379" cy="208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064459" y="2335171"/>
            <a:ext cx="3361651" cy="932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56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/>
      <p:bldP spid="19" grpId="0"/>
      <p:bldP spid="20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0" y="212660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noProof="0" dirty="0">
                <a:solidFill>
                  <a:prstClr val="white"/>
                </a:solidFill>
                <a:latin typeface="맑은 고딕"/>
              </a:rPr>
              <a:t>Conclusion and Future work..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743135" y="4932721"/>
            <a:ext cx="1662284" cy="996169"/>
          </a:xfrm>
          <a:prstGeom prst="rect">
            <a:avLst/>
          </a:prstGeom>
        </p:spPr>
        <p:txBody>
          <a:bodyPr vert="horz" lIns="0" tIns="39832" rIns="79659" bIns="39832" rtlCol="0">
            <a:no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IN" sz="2400" b="1" dirty="0"/>
              <a:t>Thank you.</a:t>
            </a:r>
          </a:p>
          <a:p>
            <a:pPr marL="0" indent="0">
              <a:buNone/>
            </a:pPr>
            <a:r>
              <a:rPr lang="en-IN" sz="2400" b="1" dirty="0"/>
              <a:t>Questions ?</a:t>
            </a:r>
          </a:p>
          <a:p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02852" y="946361"/>
                <a:ext cx="8727839" cy="165904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IN" sz="2000" b="1" u="sng" dirty="0"/>
                  <a:t>Observations</a:t>
                </a:r>
                <a:r>
                  <a:rPr lang="en-IN" u="sng" dirty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The ML model </a:t>
                </a:r>
                <a:r>
                  <a:rPr lang="en-IN" b="1" dirty="0"/>
                  <a:t>proposed</a:t>
                </a:r>
                <a:r>
                  <a:rPr lang="en-IN" dirty="0"/>
                  <a:t> returns </a:t>
                </a:r>
                <a:r>
                  <a:rPr lang="en-IN" b="1" dirty="0"/>
                  <a:t>LIDAR-like high resolution </a:t>
                </a:r>
                <a:r>
                  <a:rPr lang="en-IN" dirty="0"/>
                  <a:t>point clouds.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b="1" dirty="0"/>
                  <a:t>Change in perception of room </a:t>
                </a:r>
                <a:r>
                  <a:rPr lang="en-IN" dirty="0"/>
                  <a:t>across locations, is nicely </a:t>
                </a:r>
                <a:r>
                  <a:rPr lang="en-IN" b="1" dirty="0"/>
                  <a:t>captured in the predictions</a:t>
                </a:r>
                <a:r>
                  <a:rPr lang="en-IN" dirty="0"/>
                  <a:t>.</a:t>
                </a:r>
                <a:endParaRPr lang="en-IN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/>
                    </a:solidFill>
                  </a:rPr>
                  <a:t>Average </a:t>
                </a:r>
                <a:r>
                  <a:rPr lang="en-IN" b="1" dirty="0"/>
                  <a:t>C</a:t>
                </a:r>
                <a:r>
                  <a:rPr lang="en-IN" b="1" dirty="0">
                    <a:solidFill>
                      <a:schemeClr val="tx1"/>
                    </a:solidFill>
                  </a:rPr>
                  <a:t>hamfer distance =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which is </a:t>
                </a:r>
                <a:r>
                  <a:rPr lang="en-IN" b="1" dirty="0">
                    <a:solidFill>
                      <a:schemeClr val="tx1"/>
                    </a:solidFill>
                  </a:rPr>
                  <a:t>good</a:t>
                </a:r>
                <a:r>
                  <a:rPr lang="en-IN" dirty="0">
                    <a:solidFill>
                      <a:schemeClr val="tx1"/>
                    </a:solidFill>
                  </a:rPr>
                  <a:t> for the room of size   ̴16 m x 16 m x 4 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/>
                    </a:solidFill>
                  </a:rPr>
                  <a:t>Average </a:t>
                </a:r>
                <a:r>
                  <a:rPr lang="en-IN" b="1" dirty="0">
                    <a:solidFill>
                      <a:schemeClr val="tx1"/>
                    </a:solidFill>
                  </a:rPr>
                  <a:t>Chamfer distance = 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for the samples which are closer to the </a:t>
                </a:r>
                <a:r>
                  <a:rPr lang="en-IN" dirty="0" err="1">
                    <a:solidFill>
                      <a:schemeClr val="tx1"/>
                    </a:solidFill>
                  </a:rPr>
                  <a:t>Tx</a:t>
                </a:r>
                <a:r>
                  <a:rPr lang="en-IN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52" y="946361"/>
                <a:ext cx="8727839" cy="1659044"/>
              </a:xfrm>
              <a:prstGeom prst="rect">
                <a:avLst/>
              </a:prstGeom>
              <a:blipFill>
                <a:blip r:embed="rId3"/>
                <a:stretch>
                  <a:fillRect l="-698" t="-1460" r="-698" b="-474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302852" y="3162098"/>
            <a:ext cx="5873804" cy="15081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u="sng"/>
              <a:t>Future </a:t>
            </a:r>
            <a:r>
              <a:rPr lang="en-IN" sz="2000" b="1" u="sng" dirty="0"/>
              <a:t>improvements</a:t>
            </a:r>
            <a:r>
              <a:rPr lang="en-IN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 the network with higher resolution input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Experiment with the Voxel grid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Global training inclusive of all the locations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 using </a:t>
            </a:r>
            <a:r>
              <a:rPr lang="en-IN" dirty="0" err="1"/>
              <a:t>Tx</a:t>
            </a:r>
            <a:r>
              <a:rPr lang="en-IN" dirty="0"/>
              <a:t> perspective along with Rx perspective </a:t>
            </a:r>
          </a:p>
        </p:txBody>
      </p:sp>
    </p:spTree>
    <p:extLst>
      <p:ext uri="{BB962C8B-B14F-4D97-AF65-F5344CB8AC3E}">
        <p14:creationId xmlns:p14="http://schemas.microsoft.com/office/powerpoint/2010/main" val="4004230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DD2EB-11D8-4393-8782-9F782F31D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6920-B2C5-4BBE-810B-BF41A7DE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Communication waves to </a:t>
            </a:r>
            <a:r>
              <a:rPr lang="en-US" sz="4000" i="1"/>
              <a:t>see the physical world</a:t>
            </a:r>
            <a:endParaRPr lang="en-US" sz="4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E01F5-4A98-40F6-B9CB-A3B4575BD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641C984-6A42-4ABF-B4C5-D5796709C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68" y="3196676"/>
            <a:ext cx="2150870" cy="18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CDFB42-1E55-4D73-ADC7-2A906DEF9242}"/>
              </a:ext>
            </a:extLst>
          </p:cNvPr>
          <p:cNvSpPr txBox="1"/>
          <p:nvPr/>
        </p:nvSpPr>
        <p:spPr>
          <a:xfrm>
            <a:off x="-8511" y="5952034"/>
            <a:ext cx="1080220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S.Y. Jun, J. Chuang, D. Caudill, C. Gentile, S. Blandino, N. Golmie, “NIST </a:t>
            </a:r>
            <a:r>
              <a:rPr lang="en-US" sz="1100" dirty="0" err="1"/>
              <a:t>mmWave</a:t>
            </a:r>
            <a:r>
              <a:rPr lang="en-US" sz="1100" dirty="0"/>
              <a:t> Phased-Array Channel Sounder for Human Sensing,” Document IEEE 802.11-21/1675r0, Oct. 2021. </a:t>
            </a:r>
            <a:r>
              <a:rPr lang="en-US" sz="1100" dirty="0">
                <a:hlinkClick r:id="rId5"/>
              </a:rPr>
              <a:t>https://mentor.ieee.org/802.11/dcn/21/11-21-1675-00-00bf-mmwave-phased-array-channel-sounder-for-human-sensing.pptx</a:t>
            </a:r>
            <a:r>
              <a:rPr lang="en-US" sz="1100" dirty="0"/>
              <a:t>.</a:t>
            </a:r>
          </a:p>
          <a:p>
            <a:endParaRPr lang="en-US" sz="1100" dirty="0"/>
          </a:p>
          <a:p>
            <a:r>
              <a:rPr lang="en-US" sz="1100" dirty="0"/>
              <a:t>S. Blandino, T. Ropitault, C. R. C. M. da Silva, A. Sahoo and N. Golmie, "IEEE 802.11bf DMG Sensing: Enabling High-Resolution </a:t>
            </a:r>
            <a:r>
              <a:rPr lang="en-US" sz="1100" dirty="0" err="1"/>
              <a:t>mmWave</a:t>
            </a:r>
            <a:r>
              <a:rPr lang="en-US" sz="1100" dirty="0"/>
              <a:t> Wi-Fi Sensing," in IEEE Open Journal of Vehicular Technology, 2023.</a:t>
            </a:r>
          </a:p>
        </p:txBody>
      </p:sp>
      <p:pic>
        <p:nvPicPr>
          <p:cNvPr id="9" name="Graphic 8" descr="Walk with solid fill">
            <a:extLst>
              <a:ext uri="{FF2B5EF4-FFF2-40B4-BE49-F238E27FC236}">
                <a16:creationId xmlns:a16="http://schemas.microsoft.com/office/drawing/2014/main" id="{D43C615D-C2E0-4717-8EF2-915657582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5854" y="1926937"/>
            <a:ext cx="552797" cy="55279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28B3C1-7B4E-491C-A8CC-3C28EC2E4AC1}"/>
              </a:ext>
            </a:extLst>
          </p:cNvPr>
          <p:cNvSpPr/>
          <p:nvPr/>
        </p:nvSpPr>
        <p:spPr>
          <a:xfrm>
            <a:off x="1064547" y="2415770"/>
            <a:ext cx="754743" cy="754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TX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0D81E6-9386-4533-BCFF-D6F867DAB106}"/>
              </a:ext>
            </a:extLst>
          </p:cNvPr>
          <p:cNvSpPr/>
          <p:nvPr/>
        </p:nvSpPr>
        <p:spPr>
          <a:xfrm>
            <a:off x="197325" y="1717713"/>
            <a:ext cx="754743" cy="754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RX</a:t>
            </a:r>
          </a:p>
        </p:txBody>
      </p:sp>
      <p:pic>
        <p:nvPicPr>
          <p:cNvPr id="13" name="Graphic 12" descr="Wi-Fi outline">
            <a:extLst>
              <a:ext uri="{FF2B5EF4-FFF2-40B4-BE49-F238E27FC236}">
                <a16:creationId xmlns:a16="http://schemas.microsoft.com/office/drawing/2014/main" id="{588D8447-601B-4C3F-8460-B89522F13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249223">
            <a:off x="1414528" y="1910518"/>
            <a:ext cx="1412365" cy="1412366"/>
          </a:xfrm>
          <a:prstGeom prst="rect">
            <a:avLst/>
          </a:prstGeom>
        </p:spPr>
      </p:pic>
      <p:pic>
        <p:nvPicPr>
          <p:cNvPr id="14" name="Graphic 13" descr="Wi-Fi outline">
            <a:extLst>
              <a:ext uri="{FF2B5EF4-FFF2-40B4-BE49-F238E27FC236}">
                <a16:creationId xmlns:a16="http://schemas.microsoft.com/office/drawing/2014/main" id="{8CF80809-6468-4FB5-ADD4-8E9A65EDA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870751">
            <a:off x="2127854" y="1301550"/>
            <a:ext cx="1537314" cy="1537315"/>
          </a:xfrm>
          <a:prstGeom prst="rect">
            <a:avLst/>
          </a:prstGeom>
        </p:spPr>
      </p:pic>
      <p:pic>
        <p:nvPicPr>
          <p:cNvPr id="5" name="Case3_Bistatic_Walking_Jihoon_90deg">
            <a:hlinkClick r:id="" action="ppaction://media"/>
            <a:extLst>
              <a:ext uri="{FF2B5EF4-FFF2-40B4-BE49-F238E27FC236}">
                <a16:creationId xmlns:a16="http://schemas.microsoft.com/office/drawing/2014/main" id="{450C8551-41E7-8E6B-2E94-F86C76281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r="27976"/>
          <a:stretch>
            <a:fillRect/>
          </a:stretch>
        </p:blipFill>
        <p:spPr>
          <a:xfrm>
            <a:off x="4125501" y="1356973"/>
            <a:ext cx="3225979" cy="251945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6BA6DC-2572-82DE-F556-E75203EDA8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7266" y="2701679"/>
            <a:ext cx="3132666" cy="234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0D7F9-330A-77A1-4FD0-C85128A4A9C5}"/>
              </a:ext>
            </a:extLst>
          </p:cNvPr>
          <p:cNvSpPr txBox="1"/>
          <p:nvPr/>
        </p:nvSpPr>
        <p:spPr>
          <a:xfrm>
            <a:off x="5693789" y="291288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F33660-48EA-4945-B9BC-E76B64ADBD50}"/>
              </a:ext>
            </a:extLst>
          </p:cNvPr>
          <p:cNvSpPr/>
          <p:nvPr/>
        </p:nvSpPr>
        <p:spPr>
          <a:xfrm>
            <a:off x="6058797" y="1080983"/>
            <a:ext cx="6133203" cy="5777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EB1F7-B360-46E2-98EA-C032164A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Communication waves to </a:t>
            </a:r>
            <a:r>
              <a:rPr lang="en-US" sz="4000" i="1" dirty="0"/>
              <a:t>create a digital twin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DB05E-A26B-48A8-8C92-D9F08D25A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2A07-9131-4BB8-9F56-F59F980AAFA6}"/>
              </a:ext>
            </a:extLst>
          </p:cNvPr>
          <p:cNvSpPr/>
          <p:nvPr/>
        </p:nvSpPr>
        <p:spPr>
          <a:xfrm>
            <a:off x="0" y="1080984"/>
            <a:ext cx="6096000" cy="577701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DFC89-E338-4E5C-A494-B6C4DBAC8634}"/>
              </a:ext>
            </a:extLst>
          </p:cNvPr>
          <p:cNvSpPr txBox="1"/>
          <p:nvPr/>
        </p:nvSpPr>
        <p:spPr>
          <a:xfrm>
            <a:off x="1524911" y="1109013"/>
            <a:ext cx="3102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>
                <a:solidFill>
                  <a:schemeClr val="accent1"/>
                </a:solidFill>
              </a:rPr>
              <a:t>Physical world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78477-38EB-429B-A14C-1101B8052BA2}"/>
              </a:ext>
            </a:extLst>
          </p:cNvPr>
          <p:cNvSpPr txBox="1"/>
          <p:nvPr/>
        </p:nvSpPr>
        <p:spPr>
          <a:xfrm>
            <a:off x="7818414" y="1109014"/>
            <a:ext cx="267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accent5"/>
                </a:solidFill>
              </a:rPr>
              <a:t>Digital twin 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5D2FEA2B-AE5E-49D7-B9EC-5EDC220EED59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18" r="-165"/>
          <a:stretch/>
        </p:blipFill>
        <p:spPr bwMode="auto">
          <a:xfrm>
            <a:off x="1064033" y="2123110"/>
            <a:ext cx="3771006" cy="2189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AB9A57-CFDB-4C6C-9BB6-2B029B04F77B}"/>
              </a:ext>
            </a:extLst>
          </p:cNvPr>
          <p:cNvSpPr/>
          <p:nvPr/>
        </p:nvSpPr>
        <p:spPr>
          <a:xfrm>
            <a:off x="5277163" y="1898557"/>
            <a:ext cx="2009474" cy="841860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ISAC + AI/ML</a:t>
            </a:r>
          </a:p>
        </p:txBody>
      </p:sp>
      <p:pic>
        <p:nvPicPr>
          <p:cNvPr id="18" name="media1">
            <a:hlinkClick r:id="" action="ppaction://media"/>
            <a:extLst>
              <a:ext uri="{FF2B5EF4-FFF2-40B4-BE49-F238E27FC236}">
                <a16:creationId xmlns:a16="http://schemas.microsoft.com/office/drawing/2014/main" id="{3E93310E-6CE1-4E2F-B9F9-2A38EE5D29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64" end="3303.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7429" y="2086472"/>
            <a:ext cx="3954472" cy="22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048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F33660-48EA-4945-B9BC-E76B64ADBD50}"/>
              </a:ext>
            </a:extLst>
          </p:cNvPr>
          <p:cNvSpPr/>
          <p:nvPr/>
        </p:nvSpPr>
        <p:spPr>
          <a:xfrm>
            <a:off x="6058797" y="1080983"/>
            <a:ext cx="6133203" cy="5777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EB1F7-B360-46E2-98EA-C032164A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solutions in the digital twin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DB05E-A26B-48A8-8C92-D9F08D25A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2A07-9131-4BB8-9F56-F59F980AAFA6}"/>
              </a:ext>
            </a:extLst>
          </p:cNvPr>
          <p:cNvSpPr/>
          <p:nvPr/>
        </p:nvSpPr>
        <p:spPr>
          <a:xfrm>
            <a:off x="0" y="1080984"/>
            <a:ext cx="6096000" cy="577701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DFC89-E338-4E5C-A494-B6C4DBAC8634}"/>
              </a:ext>
            </a:extLst>
          </p:cNvPr>
          <p:cNvSpPr txBox="1"/>
          <p:nvPr/>
        </p:nvSpPr>
        <p:spPr>
          <a:xfrm>
            <a:off x="1524911" y="1109013"/>
            <a:ext cx="3102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>
                <a:solidFill>
                  <a:schemeClr val="accent1"/>
                </a:solidFill>
              </a:rPr>
              <a:t>Physical world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78477-38EB-429B-A14C-1101B8052BA2}"/>
              </a:ext>
            </a:extLst>
          </p:cNvPr>
          <p:cNvSpPr txBox="1"/>
          <p:nvPr/>
        </p:nvSpPr>
        <p:spPr>
          <a:xfrm>
            <a:off x="7818414" y="1109014"/>
            <a:ext cx="267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accent5"/>
                </a:solidFill>
              </a:rPr>
              <a:t>Digital twin 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5D2FEA2B-AE5E-49D7-B9EC-5EDC220EED59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18" r="-165"/>
          <a:stretch/>
        </p:blipFill>
        <p:spPr bwMode="auto">
          <a:xfrm>
            <a:off x="1064033" y="2123110"/>
            <a:ext cx="3771006" cy="2189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AB9A57-CFDB-4C6C-9BB6-2B029B04F77B}"/>
              </a:ext>
            </a:extLst>
          </p:cNvPr>
          <p:cNvSpPr/>
          <p:nvPr/>
        </p:nvSpPr>
        <p:spPr>
          <a:xfrm>
            <a:off x="5277163" y="1898557"/>
            <a:ext cx="2009474" cy="841860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ISAC +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90034-4784-41C0-8F3A-7CF8CF8ACAD9}"/>
              </a:ext>
            </a:extLst>
          </p:cNvPr>
          <p:cNvSpPr txBox="1"/>
          <p:nvPr/>
        </p:nvSpPr>
        <p:spPr>
          <a:xfrm>
            <a:off x="6845937" y="6035160"/>
            <a:ext cx="477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>
                <a:solidFill>
                  <a:schemeClr val="accent4"/>
                </a:solidFill>
              </a:rPr>
              <a:t>Simulation, verification, prediction, control…</a:t>
            </a: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8D4CCE62-60B7-41BB-B0CF-31B828662FFB}"/>
              </a:ext>
            </a:extLst>
          </p:cNvPr>
          <p:cNvSpPr/>
          <p:nvPr/>
        </p:nvSpPr>
        <p:spPr>
          <a:xfrm rot="16200000">
            <a:off x="3707745" y="3339026"/>
            <a:ext cx="2046647" cy="4229739"/>
          </a:xfrm>
          <a:prstGeom prst="bentArrow">
            <a:avLst>
              <a:gd name="adj1" fmla="val 23102"/>
              <a:gd name="adj2" fmla="val 25000"/>
              <a:gd name="adj3" fmla="val 25000"/>
              <a:gd name="adj4" fmla="val 4800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5CA36-4D65-4990-9A8F-623A458AFF90}"/>
              </a:ext>
            </a:extLst>
          </p:cNvPr>
          <p:cNvSpPr txBox="1"/>
          <p:nvPr/>
        </p:nvSpPr>
        <p:spPr>
          <a:xfrm>
            <a:off x="3543072" y="6035160"/>
            <a:ext cx="3733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Inference</a:t>
            </a:r>
            <a:r>
              <a:rPr lang="en-US" b="1" i="1"/>
              <a:t>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E4FAFD9-A765-4B5F-8B8F-3FE1945330C5}"/>
              </a:ext>
            </a:extLst>
          </p:cNvPr>
          <p:cNvSpPr/>
          <p:nvPr/>
        </p:nvSpPr>
        <p:spPr>
          <a:xfrm rot="5400000">
            <a:off x="8751545" y="4961850"/>
            <a:ext cx="1189224" cy="841860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20" name="media1">
            <a:hlinkClick r:id="" action="ppaction://media"/>
            <a:extLst>
              <a:ext uri="{FF2B5EF4-FFF2-40B4-BE49-F238E27FC236}">
                <a16:creationId xmlns:a16="http://schemas.microsoft.com/office/drawing/2014/main" id="{480DCA83-3358-499E-BFD0-DAD6A6FE40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64" end="3303.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7429" y="2086472"/>
            <a:ext cx="3954472" cy="22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826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2CD9D6DD-4C22-4A0A-B3D2-9EE4487569E5}"/>
              </a:ext>
            </a:extLst>
          </p:cNvPr>
          <p:cNvSpPr/>
          <p:nvPr/>
        </p:nvSpPr>
        <p:spPr>
          <a:xfrm>
            <a:off x="10056737" y="2077035"/>
            <a:ext cx="1879326" cy="4078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AE1509-761E-40BD-8784-3AC7ADC8B8F5}"/>
              </a:ext>
            </a:extLst>
          </p:cNvPr>
          <p:cNvSpPr/>
          <p:nvPr/>
        </p:nvSpPr>
        <p:spPr>
          <a:xfrm>
            <a:off x="8209651" y="2078481"/>
            <a:ext cx="1847085" cy="407822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67D89-8121-4F85-993A-47FA10E3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beam selection at millimeter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F231C-AD64-4C81-9E63-066F12DDB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8</a:t>
            </a:fld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E00F6ED-EC46-49EB-A457-AABB73057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50" y="2325299"/>
            <a:ext cx="2891009" cy="105041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515F601-852C-4388-BAA5-51450FB51D6A}"/>
              </a:ext>
            </a:extLst>
          </p:cNvPr>
          <p:cNvSpPr txBox="1"/>
          <p:nvPr/>
        </p:nvSpPr>
        <p:spPr>
          <a:xfrm>
            <a:off x="4259188" y="3379291"/>
            <a:ext cx="363625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AI-Aided </a:t>
            </a:r>
            <a:r>
              <a:rPr lang="en-US" sz="1050" dirty="0" err="1"/>
              <a:t>mmWave</a:t>
            </a:r>
            <a:r>
              <a:rPr lang="en-US" sz="1050" dirty="0"/>
              <a:t> Beam Selection for Vehicular Communication, ITU AI/ML in 5G 2020</a:t>
            </a:r>
          </a:p>
          <a:p>
            <a:endParaRPr lang="en-US" sz="1050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5AA9CD2-E439-489B-B310-31B830287981}"/>
              </a:ext>
            </a:extLst>
          </p:cNvPr>
          <p:cNvGrpSpPr/>
          <p:nvPr/>
        </p:nvGrpSpPr>
        <p:grpSpPr>
          <a:xfrm>
            <a:off x="4363690" y="4071488"/>
            <a:ext cx="3203400" cy="1468080"/>
            <a:chOff x="4028023" y="3788608"/>
            <a:chExt cx="3203400" cy="146808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EC81798-4932-4038-8D84-91792425E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507" t="29275" r="710" b="1487"/>
            <a:stretch/>
          </p:blipFill>
          <p:spPr>
            <a:xfrm>
              <a:off x="5131134" y="4218638"/>
              <a:ext cx="2100289" cy="1016472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FCDBA9C-C2EA-47D8-8A71-9CFCFD01E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300"/>
            <a:stretch/>
          </p:blipFill>
          <p:spPr>
            <a:xfrm>
              <a:off x="4028023" y="3788608"/>
              <a:ext cx="2681131" cy="1468080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60313DB0-2C1B-481E-AB00-938B9B0C75B6}"/>
              </a:ext>
            </a:extLst>
          </p:cNvPr>
          <p:cNvSpPr txBox="1"/>
          <p:nvPr/>
        </p:nvSpPr>
        <p:spPr>
          <a:xfrm>
            <a:off x="4177436" y="5594898"/>
            <a:ext cx="37021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Multi-modal sensing aided beam selection, ITU AI/ML in 5G 2022</a:t>
            </a:r>
          </a:p>
          <a:p>
            <a:pPr algn="ctr"/>
            <a:endParaRPr lang="en-US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C2D5952-C85D-4628-9B7A-DDA5AD4F5B7C}"/>
              </a:ext>
            </a:extLst>
          </p:cNvPr>
          <p:cNvSpPr txBox="1"/>
          <p:nvPr/>
        </p:nvSpPr>
        <p:spPr>
          <a:xfrm>
            <a:off x="4464880" y="1652958"/>
            <a:ext cx="31161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Sensor Networks + AI/ML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C84C76-C320-4A5D-BCB9-0EFFB6E1E496}"/>
              </a:ext>
            </a:extLst>
          </p:cNvPr>
          <p:cNvSpPr txBox="1"/>
          <p:nvPr/>
        </p:nvSpPr>
        <p:spPr>
          <a:xfrm>
            <a:off x="8716226" y="1652347"/>
            <a:ext cx="2681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ISAC Networks + AI/ML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867F7D3-9E42-475F-A97F-849A2105C617}"/>
              </a:ext>
            </a:extLst>
          </p:cNvPr>
          <p:cNvSpPr/>
          <p:nvPr/>
        </p:nvSpPr>
        <p:spPr>
          <a:xfrm>
            <a:off x="4201519" y="2089368"/>
            <a:ext cx="3752556" cy="407822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AD8B3C-93AD-466E-AB38-BB6F196150D4}"/>
              </a:ext>
            </a:extLst>
          </p:cNvPr>
          <p:cNvSpPr/>
          <p:nvPr/>
        </p:nvSpPr>
        <p:spPr>
          <a:xfrm>
            <a:off x="8209652" y="2089367"/>
            <a:ext cx="3752556" cy="40782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04973773-9CC2-428E-9205-5788924760B3}"/>
              </a:ext>
            </a:extLst>
          </p:cNvPr>
          <p:cNvSpPr/>
          <p:nvPr/>
        </p:nvSpPr>
        <p:spPr>
          <a:xfrm>
            <a:off x="9381917" y="2613140"/>
            <a:ext cx="1428225" cy="40774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Content Placeholder 6">
            <a:extLst>
              <a:ext uri="{FF2B5EF4-FFF2-40B4-BE49-F238E27FC236}">
                <a16:creationId xmlns:a16="http://schemas.microsoft.com/office/drawing/2014/main" id="{FB19F60E-F4E4-462D-BB45-C0D2A3C66C9F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73"/>
          <a:stretch/>
        </p:blipFill>
        <p:spPr bwMode="auto">
          <a:xfrm>
            <a:off x="8265232" y="3113809"/>
            <a:ext cx="1720005" cy="1643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2C7A46F-43C5-44BF-B4D8-A834EA3BB8C7}"/>
              </a:ext>
            </a:extLst>
          </p:cNvPr>
          <p:cNvGrpSpPr/>
          <p:nvPr/>
        </p:nvGrpSpPr>
        <p:grpSpPr>
          <a:xfrm>
            <a:off x="10253592" y="5281922"/>
            <a:ext cx="1571847" cy="715186"/>
            <a:chOff x="8917460" y="4369009"/>
            <a:chExt cx="3588120" cy="1632584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7200A13-B183-4E9C-9870-827AD6E83B90}"/>
                </a:ext>
              </a:extLst>
            </p:cNvPr>
            <p:cNvSpPr/>
            <p:nvPr/>
          </p:nvSpPr>
          <p:spPr>
            <a:xfrm>
              <a:off x="11326325" y="4720669"/>
              <a:ext cx="1179255" cy="10450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1F7B156-F85F-4091-A5A2-7FD8158B3886}"/>
                </a:ext>
              </a:extLst>
            </p:cNvPr>
            <p:cNvSpPr/>
            <p:nvPr/>
          </p:nvSpPr>
          <p:spPr>
            <a:xfrm>
              <a:off x="9542522" y="4998826"/>
              <a:ext cx="457200" cy="41441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CE7073D-42B1-4E4B-B177-2B692AAB9DDA}"/>
                </a:ext>
              </a:extLst>
            </p:cNvPr>
            <p:cNvSpPr/>
            <p:nvPr/>
          </p:nvSpPr>
          <p:spPr>
            <a:xfrm>
              <a:off x="11687353" y="5036006"/>
              <a:ext cx="457200" cy="41441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DE3A0D1-C94B-4854-9095-E2A906D3DCBA}"/>
                </a:ext>
              </a:extLst>
            </p:cNvPr>
            <p:cNvSpPr/>
            <p:nvPr/>
          </p:nvSpPr>
          <p:spPr>
            <a:xfrm>
              <a:off x="9631700" y="4369009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CDE21F0-27C0-4534-9E2C-33435D5D357F}"/>
                </a:ext>
              </a:extLst>
            </p:cNvPr>
            <p:cNvSpPr/>
            <p:nvPr/>
          </p:nvSpPr>
          <p:spPr>
            <a:xfrm rot="1514186">
              <a:off x="9799476" y="4463882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E4F5DD-A39B-41FB-9C2C-4BD109BB7532}"/>
                </a:ext>
              </a:extLst>
            </p:cNvPr>
            <p:cNvSpPr/>
            <p:nvPr/>
          </p:nvSpPr>
          <p:spPr>
            <a:xfrm rot="2895157">
              <a:off x="9924591" y="4579180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CC0124B-2F18-4CBB-AB93-65D332A1014C}"/>
                </a:ext>
              </a:extLst>
            </p:cNvPr>
            <p:cNvSpPr/>
            <p:nvPr/>
          </p:nvSpPr>
          <p:spPr>
            <a:xfrm rot="4411197">
              <a:off x="10011774" y="4715020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3CF5A38-C951-42F1-815A-1D54968CFF37}"/>
                </a:ext>
              </a:extLst>
            </p:cNvPr>
            <p:cNvSpPr/>
            <p:nvPr/>
          </p:nvSpPr>
          <p:spPr>
            <a:xfrm rot="5729201">
              <a:off x="10034665" y="4868869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B431F1-3601-49C5-B15B-C021084D9D43}"/>
                </a:ext>
              </a:extLst>
            </p:cNvPr>
            <p:cNvSpPr/>
            <p:nvPr/>
          </p:nvSpPr>
          <p:spPr>
            <a:xfrm rot="7232609">
              <a:off x="9992997" y="5026443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4B23F18-0014-46FD-BB5E-730FA06D3300}"/>
                </a:ext>
              </a:extLst>
            </p:cNvPr>
            <p:cNvSpPr/>
            <p:nvPr/>
          </p:nvSpPr>
          <p:spPr>
            <a:xfrm rot="8815811">
              <a:off x="9860300" y="5122310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A38FF84-1DE3-4D6D-A140-E1F89AC3639C}"/>
                </a:ext>
              </a:extLst>
            </p:cNvPr>
            <p:cNvSpPr/>
            <p:nvPr/>
          </p:nvSpPr>
          <p:spPr>
            <a:xfrm rot="9902111">
              <a:off x="9717878" y="5158577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0DFB9F5-B603-4851-AD25-26F15B18D249}"/>
                </a:ext>
              </a:extLst>
            </p:cNvPr>
            <p:cNvSpPr/>
            <p:nvPr/>
          </p:nvSpPr>
          <p:spPr>
            <a:xfrm rot="10800000">
              <a:off x="9616507" y="5163393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95AE026-D552-408C-9267-C3DE50AA6914}"/>
                </a:ext>
              </a:extLst>
            </p:cNvPr>
            <p:cNvSpPr/>
            <p:nvPr/>
          </p:nvSpPr>
          <p:spPr>
            <a:xfrm rot="11809207">
              <a:off x="9493007" y="5138589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65455FF-961C-4B84-889F-91E65CAA440D}"/>
                </a:ext>
              </a:extLst>
            </p:cNvPr>
            <p:cNvSpPr/>
            <p:nvPr/>
          </p:nvSpPr>
          <p:spPr>
            <a:xfrm rot="12914975">
              <a:off x="9388469" y="5102081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881C84C-D880-4DAB-80F9-A99093C42A61}"/>
                </a:ext>
              </a:extLst>
            </p:cNvPr>
            <p:cNvSpPr/>
            <p:nvPr/>
          </p:nvSpPr>
          <p:spPr>
            <a:xfrm rot="13741978">
              <a:off x="9326875" y="5021179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3720644-650D-4179-8221-93750CFC6BEE}"/>
                </a:ext>
              </a:extLst>
            </p:cNvPr>
            <p:cNvSpPr/>
            <p:nvPr/>
          </p:nvSpPr>
          <p:spPr>
            <a:xfrm rot="14910379">
              <a:off x="9282190" y="4931366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CF422C6-1C99-48D3-AB02-7F01AE49853C}"/>
                </a:ext>
              </a:extLst>
            </p:cNvPr>
            <p:cNvSpPr/>
            <p:nvPr/>
          </p:nvSpPr>
          <p:spPr>
            <a:xfrm rot="16200000">
              <a:off x="9222260" y="4750714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0BF470C-E306-473A-8182-0ED1695915DD}"/>
                </a:ext>
              </a:extLst>
            </p:cNvPr>
            <p:cNvSpPr/>
            <p:nvPr/>
          </p:nvSpPr>
          <p:spPr>
            <a:xfrm rot="17319190">
              <a:off x="9272023" y="4667542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36F8FE7-9424-46D6-A057-DB1D5A0F0A98}"/>
                </a:ext>
              </a:extLst>
            </p:cNvPr>
            <p:cNvSpPr/>
            <p:nvPr/>
          </p:nvSpPr>
          <p:spPr>
            <a:xfrm rot="18559367">
              <a:off x="9368578" y="4545861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464E43C-9EBC-492A-AD02-FEEDCDE0AF08}"/>
                </a:ext>
              </a:extLst>
            </p:cNvPr>
            <p:cNvSpPr/>
            <p:nvPr/>
          </p:nvSpPr>
          <p:spPr>
            <a:xfrm rot="19828167">
              <a:off x="9484571" y="4461758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16B053C-BDE7-4AA1-9E6C-9B46ADB55128}"/>
                </a:ext>
              </a:extLst>
            </p:cNvPr>
            <p:cNvSpPr/>
            <p:nvPr/>
          </p:nvSpPr>
          <p:spPr>
            <a:xfrm>
              <a:off x="10190188" y="4620165"/>
              <a:ext cx="302892" cy="248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00">
                  <a:solidFill>
                    <a:schemeClr val="tx1"/>
                  </a:solidFill>
                </a:rPr>
                <a:t>SSW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0E4102E-F3DD-4539-AE3E-36B6EE954FC6}"/>
                </a:ext>
              </a:extLst>
            </p:cNvPr>
            <p:cNvSpPr/>
            <p:nvPr/>
          </p:nvSpPr>
          <p:spPr>
            <a:xfrm>
              <a:off x="10425231" y="4909842"/>
              <a:ext cx="302892" cy="248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00">
                  <a:solidFill>
                    <a:schemeClr val="tx1"/>
                  </a:solidFill>
                </a:rPr>
                <a:t>SSW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A0CF194-7F15-4CAA-AECB-E904797A1071}"/>
                </a:ext>
              </a:extLst>
            </p:cNvPr>
            <p:cNvSpPr/>
            <p:nvPr/>
          </p:nvSpPr>
          <p:spPr>
            <a:xfrm>
              <a:off x="10481659" y="5221078"/>
              <a:ext cx="302892" cy="248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00">
                  <a:solidFill>
                    <a:schemeClr val="tx1"/>
                  </a:solidFill>
                </a:rPr>
                <a:t>SSW</a:t>
              </a:r>
            </a:p>
          </p:txBody>
        </p:sp>
      </p:grp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D16D7E-4EE3-48F2-86CE-C3ABDB9A29B3}"/>
              </a:ext>
            </a:extLst>
          </p:cNvPr>
          <p:cNvSpPr/>
          <p:nvPr/>
        </p:nvSpPr>
        <p:spPr>
          <a:xfrm rot="5400000">
            <a:off x="10875255" y="4928838"/>
            <a:ext cx="530549" cy="40774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Arrow: Bent 124">
            <a:extLst>
              <a:ext uri="{FF2B5EF4-FFF2-40B4-BE49-F238E27FC236}">
                <a16:creationId xmlns:a16="http://schemas.microsoft.com/office/drawing/2014/main" id="{FD1CBE95-0CED-442E-9575-59A1A62C6480}"/>
              </a:ext>
            </a:extLst>
          </p:cNvPr>
          <p:cNvSpPr/>
          <p:nvPr/>
        </p:nvSpPr>
        <p:spPr>
          <a:xfrm rot="16200000">
            <a:off x="9034797" y="4926758"/>
            <a:ext cx="722665" cy="927594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384E485-DBCA-433B-99E6-3E509810168A}"/>
              </a:ext>
            </a:extLst>
          </p:cNvPr>
          <p:cNvSpPr txBox="1"/>
          <p:nvPr/>
        </p:nvSpPr>
        <p:spPr>
          <a:xfrm>
            <a:off x="8282945" y="2059217"/>
            <a:ext cx="214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chemeClr val="accent1"/>
                </a:solidFill>
              </a:rPr>
              <a:t>Physical world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8DF31-9161-4E26-9563-873E6415A932}"/>
              </a:ext>
            </a:extLst>
          </p:cNvPr>
          <p:cNvSpPr txBox="1"/>
          <p:nvPr/>
        </p:nvSpPr>
        <p:spPr>
          <a:xfrm>
            <a:off x="10217749" y="2049704"/>
            <a:ext cx="214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chemeClr val="accent5"/>
                </a:solidFill>
              </a:rPr>
              <a:t>Digital world 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0E0B044-6029-4785-A88E-4CD502DB594B}"/>
              </a:ext>
            </a:extLst>
          </p:cNvPr>
          <p:cNvSpPr/>
          <p:nvPr/>
        </p:nvSpPr>
        <p:spPr>
          <a:xfrm>
            <a:off x="178129" y="2089368"/>
            <a:ext cx="3752556" cy="407822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A2530E4-B202-4C71-A5EE-220D2FFE4E97}"/>
              </a:ext>
            </a:extLst>
          </p:cNvPr>
          <p:cNvSpPr/>
          <p:nvPr/>
        </p:nvSpPr>
        <p:spPr>
          <a:xfrm>
            <a:off x="2468851" y="3643624"/>
            <a:ext cx="1179255" cy="10450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A0E87C37-B88E-498C-9B0E-E03744838FB6}"/>
              </a:ext>
            </a:extLst>
          </p:cNvPr>
          <p:cNvSpPr/>
          <p:nvPr/>
        </p:nvSpPr>
        <p:spPr>
          <a:xfrm>
            <a:off x="905816" y="3854181"/>
            <a:ext cx="457200" cy="4144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E1BCFF7-0A96-4F05-B529-7556E25100C7}"/>
              </a:ext>
            </a:extLst>
          </p:cNvPr>
          <p:cNvSpPr/>
          <p:nvPr/>
        </p:nvSpPr>
        <p:spPr>
          <a:xfrm>
            <a:off x="2829879" y="3958961"/>
            <a:ext cx="457200" cy="4144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D497E40-A233-4547-9AD6-BA9C84A72E0D}"/>
              </a:ext>
            </a:extLst>
          </p:cNvPr>
          <p:cNvSpPr/>
          <p:nvPr/>
        </p:nvSpPr>
        <p:spPr>
          <a:xfrm>
            <a:off x="994994" y="3224364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A66DB48-3A93-4F7C-9EEC-15AFAC70756D}"/>
              </a:ext>
            </a:extLst>
          </p:cNvPr>
          <p:cNvSpPr/>
          <p:nvPr/>
        </p:nvSpPr>
        <p:spPr>
          <a:xfrm rot="1514186">
            <a:off x="1162770" y="3319237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D3B868B-E9C2-47D3-9C45-0FF229E585CB}"/>
              </a:ext>
            </a:extLst>
          </p:cNvPr>
          <p:cNvSpPr/>
          <p:nvPr/>
        </p:nvSpPr>
        <p:spPr>
          <a:xfrm rot="2895157">
            <a:off x="1287885" y="3434535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21A8773-77D1-46C2-8E4B-4ABD8D261B33}"/>
              </a:ext>
            </a:extLst>
          </p:cNvPr>
          <p:cNvSpPr/>
          <p:nvPr/>
        </p:nvSpPr>
        <p:spPr>
          <a:xfrm rot="4411197">
            <a:off x="1375068" y="3570375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05F4DE6-C8DC-473A-9855-58E6094A2E8E}"/>
              </a:ext>
            </a:extLst>
          </p:cNvPr>
          <p:cNvSpPr/>
          <p:nvPr/>
        </p:nvSpPr>
        <p:spPr>
          <a:xfrm rot="5729201">
            <a:off x="1397959" y="3724224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505050D-EBA0-490A-B701-BB994A3BB436}"/>
              </a:ext>
            </a:extLst>
          </p:cNvPr>
          <p:cNvSpPr/>
          <p:nvPr/>
        </p:nvSpPr>
        <p:spPr>
          <a:xfrm rot="7232609">
            <a:off x="1356291" y="3881798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98A91D2-D416-47D3-AD7E-3AB5B43998B3}"/>
              </a:ext>
            </a:extLst>
          </p:cNvPr>
          <p:cNvSpPr/>
          <p:nvPr/>
        </p:nvSpPr>
        <p:spPr>
          <a:xfrm rot="8815811">
            <a:off x="1223594" y="3977665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0E32ADE-FF19-4FBC-AB94-D48BB3E1FE05}"/>
              </a:ext>
            </a:extLst>
          </p:cNvPr>
          <p:cNvSpPr/>
          <p:nvPr/>
        </p:nvSpPr>
        <p:spPr>
          <a:xfrm rot="9902111">
            <a:off x="1081172" y="4013932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0A5E6A7-C3DD-4C4C-B2FE-178178A45985}"/>
              </a:ext>
            </a:extLst>
          </p:cNvPr>
          <p:cNvSpPr/>
          <p:nvPr/>
        </p:nvSpPr>
        <p:spPr>
          <a:xfrm rot="10800000">
            <a:off x="979801" y="4018748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FA91808-AE77-4525-A5D9-BE01FB9FA129}"/>
              </a:ext>
            </a:extLst>
          </p:cNvPr>
          <p:cNvSpPr/>
          <p:nvPr/>
        </p:nvSpPr>
        <p:spPr>
          <a:xfrm rot="11809207">
            <a:off x="856301" y="3993944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047B361-0A2B-496F-BF99-72D75292E46B}"/>
              </a:ext>
            </a:extLst>
          </p:cNvPr>
          <p:cNvSpPr/>
          <p:nvPr/>
        </p:nvSpPr>
        <p:spPr>
          <a:xfrm rot="12914975">
            <a:off x="751763" y="3957436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0261D6A-EAC4-4D63-8553-89235FB69D47}"/>
              </a:ext>
            </a:extLst>
          </p:cNvPr>
          <p:cNvSpPr/>
          <p:nvPr/>
        </p:nvSpPr>
        <p:spPr>
          <a:xfrm rot="13741978">
            <a:off x="690169" y="3876534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17FA10A-B07E-4173-B920-126D8172DAAA}"/>
              </a:ext>
            </a:extLst>
          </p:cNvPr>
          <p:cNvSpPr/>
          <p:nvPr/>
        </p:nvSpPr>
        <p:spPr>
          <a:xfrm rot="14910379">
            <a:off x="645484" y="3786721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59BFAB2-17F7-4800-A8A3-BA6E8E7C7F69}"/>
              </a:ext>
            </a:extLst>
          </p:cNvPr>
          <p:cNvSpPr/>
          <p:nvPr/>
        </p:nvSpPr>
        <p:spPr>
          <a:xfrm rot="16200000">
            <a:off x="585554" y="3606069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74A3B36-3D3F-4987-9F4C-3EB21D722D72}"/>
              </a:ext>
            </a:extLst>
          </p:cNvPr>
          <p:cNvSpPr/>
          <p:nvPr/>
        </p:nvSpPr>
        <p:spPr>
          <a:xfrm rot="17319190">
            <a:off x="635317" y="3522897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8CDC68A-3FC1-45C6-97CA-E51514F3EAA0}"/>
              </a:ext>
            </a:extLst>
          </p:cNvPr>
          <p:cNvSpPr/>
          <p:nvPr/>
        </p:nvSpPr>
        <p:spPr>
          <a:xfrm rot="18559367">
            <a:off x="731872" y="3401216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36825A51-99C1-4759-A991-8A06E548709E}"/>
              </a:ext>
            </a:extLst>
          </p:cNvPr>
          <p:cNvSpPr/>
          <p:nvPr/>
        </p:nvSpPr>
        <p:spPr>
          <a:xfrm rot="19828167">
            <a:off x="847865" y="3317113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7267987-4D74-4EC1-95C3-FB9428E93CA9}"/>
              </a:ext>
            </a:extLst>
          </p:cNvPr>
          <p:cNvSpPr/>
          <p:nvPr/>
        </p:nvSpPr>
        <p:spPr>
          <a:xfrm>
            <a:off x="1553482" y="3475520"/>
            <a:ext cx="302892" cy="248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>
                <a:solidFill>
                  <a:schemeClr val="tx1"/>
                </a:solidFill>
              </a:rPr>
              <a:t>SSW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E1976D5-C93A-4A66-A58A-8D1D53512DB4}"/>
              </a:ext>
            </a:extLst>
          </p:cNvPr>
          <p:cNvSpPr/>
          <p:nvPr/>
        </p:nvSpPr>
        <p:spPr>
          <a:xfrm>
            <a:off x="1788525" y="3765197"/>
            <a:ext cx="302892" cy="248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>
                <a:solidFill>
                  <a:schemeClr val="tx1"/>
                </a:solidFill>
              </a:rPr>
              <a:t>SSW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F23481B-8A18-4706-89A8-F715BD6ADE3E}"/>
              </a:ext>
            </a:extLst>
          </p:cNvPr>
          <p:cNvSpPr/>
          <p:nvPr/>
        </p:nvSpPr>
        <p:spPr>
          <a:xfrm>
            <a:off x="1844953" y="4076433"/>
            <a:ext cx="302892" cy="248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>
                <a:solidFill>
                  <a:schemeClr val="tx1"/>
                </a:solidFill>
              </a:rPr>
              <a:t>SSW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7C1C651-E6C3-4172-B096-A1375FA5469B}"/>
              </a:ext>
            </a:extLst>
          </p:cNvPr>
          <p:cNvSpPr txBox="1"/>
          <p:nvPr/>
        </p:nvSpPr>
        <p:spPr>
          <a:xfrm>
            <a:off x="629594" y="1652958"/>
            <a:ext cx="2740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Traditional RF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714F336-012C-4A2D-837A-21C317FF3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75" t="-69" r="20511" b="69"/>
          <a:stretch/>
        </p:blipFill>
        <p:spPr>
          <a:xfrm>
            <a:off x="10290060" y="3109818"/>
            <a:ext cx="1648178" cy="1645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985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8.64198E-7 L 0.10695 -0.1317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7" y="-66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6.17284E-7 L 0.12778 -0.0722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9" y="-361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0.14757 0.0262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129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4" grpId="0" animBg="1"/>
      <p:bldP spid="76" grpId="0"/>
      <p:bldP spid="83" grpId="0"/>
      <p:bldP spid="84" grpId="0"/>
      <p:bldP spid="85" grpId="0"/>
      <p:bldP spid="92" grpId="0" animBg="1"/>
      <p:bldP spid="93" grpId="0" animBg="1"/>
      <p:bldP spid="96" grpId="0" animBg="1"/>
      <p:bldP spid="123" grpId="0" animBg="1"/>
      <p:bldP spid="125" grpId="0" animBg="1"/>
      <p:bldP spid="126" grpId="0"/>
      <p:bldP spid="127" grpId="0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0741FDB-9C7E-424B-AC7D-0EC6FD57831B}"/>
              </a:ext>
            </a:extLst>
          </p:cNvPr>
          <p:cNvSpPr/>
          <p:nvPr/>
        </p:nvSpPr>
        <p:spPr>
          <a:xfrm>
            <a:off x="6058797" y="1080984"/>
            <a:ext cx="6133203" cy="5777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BEBDE9-F9EA-4C0C-A7AA-B1FE53ADEF78}"/>
              </a:ext>
            </a:extLst>
          </p:cNvPr>
          <p:cNvSpPr/>
          <p:nvPr/>
        </p:nvSpPr>
        <p:spPr>
          <a:xfrm>
            <a:off x="0" y="1080984"/>
            <a:ext cx="6096000" cy="5777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B051A-FA2D-4DEA-A495-3F748C2E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Acquiring multi-dimensional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BFEF9-339B-4D3D-AF42-247CB8B2B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9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C02471-B8FA-4225-90BB-D1C87188D367}"/>
              </a:ext>
            </a:extLst>
          </p:cNvPr>
          <p:cNvGrpSpPr/>
          <p:nvPr/>
        </p:nvGrpSpPr>
        <p:grpSpPr>
          <a:xfrm>
            <a:off x="1665629" y="2443191"/>
            <a:ext cx="2818043" cy="2589533"/>
            <a:chOff x="1689809" y="2429516"/>
            <a:chExt cx="2818043" cy="2589533"/>
          </a:xfrm>
        </p:grpSpPr>
        <p:pic>
          <p:nvPicPr>
            <p:cNvPr id="6" name="Graphic 5" descr="Network outline">
              <a:extLst>
                <a:ext uri="{FF2B5EF4-FFF2-40B4-BE49-F238E27FC236}">
                  <a16:creationId xmlns:a16="http://schemas.microsoft.com/office/drawing/2014/main" id="{22CFD9BB-C943-445E-B75E-EB59C252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2719" y="2866609"/>
              <a:ext cx="1715347" cy="1715347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3B65CE-A02F-40EF-A569-791C300AF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6852" y="2429516"/>
              <a:ext cx="631721" cy="631721"/>
            </a:xfrm>
            <a:prstGeom prst="rect">
              <a:avLst/>
            </a:prstGeom>
          </p:spPr>
        </p:pic>
        <p:pic>
          <p:nvPicPr>
            <p:cNvPr id="10" name="Picture 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C09DBE4-BEFD-42D4-B0D3-3133AB70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1235" y="2866609"/>
              <a:ext cx="716617" cy="637964"/>
            </a:xfrm>
            <a:prstGeom prst="rect">
              <a:avLst/>
            </a:prstGeom>
          </p:spPr>
        </p:pic>
        <p:pic>
          <p:nvPicPr>
            <p:cNvPr id="12" name="Graphic 11" descr="Smart Phone with solid fill">
              <a:extLst>
                <a:ext uri="{FF2B5EF4-FFF2-40B4-BE49-F238E27FC236}">
                  <a16:creationId xmlns:a16="http://schemas.microsoft.com/office/drawing/2014/main" id="{89DD2B14-5B55-4C4C-930B-F31EEDC7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7176" y="3391521"/>
              <a:ext cx="479453" cy="479453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BB28A5-9FAF-4CDD-B795-5376B3A4A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9809" y="4144863"/>
              <a:ext cx="874186" cy="874186"/>
            </a:xfrm>
            <a:prstGeom prst="rect">
              <a:avLst/>
            </a:prstGeom>
          </p:spPr>
        </p:pic>
        <p:pic>
          <p:nvPicPr>
            <p:cNvPr id="15" name="Graphic 14" descr="Wi-Fi outline">
              <a:extLst>
                <a:ext uri="{FF2B5EF4-FFF2-40B4-BE49-F238E27FC236}">
                  <a16:creationId xmlns:a16="http://schemas.microsoft.com/office/drawing/2014/main" id="{CBB5365D-4402-48B9-B71E-4B8F0EE84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58825" y="4144863"/>
              <a:ext cx="474697" cy="4746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C4CB4F-3B7A-4836-925A-5FE0B23F03A0}"/>
                </a:ext>
              </a:extLst>
            </p:cNvPr>
            <p:cNvSpPr txBox="1"/>
            <p:nvPr/>
          </p:nvSpPr>
          <p:spPr>
            <a:xfrm>
              <a:off x="3690353" y="4492230"/>
              <a:ext cx="575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IOT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2AFB9E-6518-4D0B-85D7-6FDE0EFBD5CC}"/>
              </a:ext>
            </a:extLst>
          </p:cNvPr>
          <p:cNvSpPr txBox="1"/>
          <p:nvPr/>
        </p:nvSpPr>
        <p:spPr>
          <a:xfrm>
            <a:off x="2061121" y="1276049"/>
            <a:ext cx="2014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Sensor Networks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789A14-95FB-41EA-8E22-A05E3BCBC30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9601" y="4315246"/>
            <a:ext cx="820373" cy="8220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AA1DD0-98B8-47BC-BF17-BACCAC31E40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966" y="3737958"/>
            <a:ext cx="820373" cy="822048"/>
          </a:xfrm>
          <a:prstGeom prst="rect">
            <a:avLst/>
          </a:prstGeom>
        </p:spPr>
      </p:pic>
      <p:cxnSp>
        <p:nvCxnSpPr>
          <p:cNvPr id="33" name="直接箭头连接符 13">
            <a:extLst>
              <a:ext uri="{FF2B5EF4-FFF2-40B4-BE49-F238E27FC236}">
                <a16:creationId xmlns:a16="http://schemas.microsoft.com/office/drawing/2014/main" id="{4F9F89A8-3924-4D15-9E69-00FB7E0F9096}"/>
              </a:ext>
            </a:extLst>
          </p:cNvPr>
          <p:cNvCxnSpPr/>
          <p:nvPr/>
        </p:nvCxnSpPr>
        <p:spPr bwMode="auto">
          <a:xfrm>
            <a:off x="9577239" y="3869195"/>
            <a:ext cx="980839" cy="37024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0B2C57F-3191-4AD3-B9E1-E39739F62BD9}"/>
              </a:ext>
            </a:extLst>
          </p:cNvPr>
          <p:cNvSpPr txBox="1"/>
          <p:nvPr/>
        </p:nvSpPr>
        <p:spPr>
          <a:xfrm>
            <a:off x="6547278" y="1273228"/>
            <a:ext cx="5193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Integrated Sensing And Communication (ISAC)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8A2BC-D873-4D1E-80D1-4B9D26E4AECF}"/>
              </a:ext>
            </a:extLst>
          </p:cNvPr>
          <p:cNvSpPr txBox="1"/>
          <p:nvPr/>
        </p:nvSpPr>
        <p:spPr>
          <a:xfrm>
            <a:off x="606830" y="5317524"/>
            <a:ext cx="5385742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950" lvl="1" indent="-285750">
              <a:buFont typeface="Calibri" panose="020F0502020204030204" pitchFamily="34" charset="0"/>
              <a:buChar char=" "/>
            </a:pPr>
            <a:r>
              <a:rPr lang="en-US" dirty="0"/>
              <a:t>Native multi-dimensional data</a:t>
            </a:r>
          </a:p>
          <a:p>
            <a:pPr marL="742950" lvl="1" indent="-285750">
              <a:buFont typeface="Calibri" panose="020F0502020204030204" pitchFamily="34" charset="0"/>
              <a:buChar char=" "/>
            </a:pPr>
            <a:r>
              <a:rPr lang="en-US" dirty="0"/>
              <a:t>Extra hardware investment and power consumption.</a:t>
            </a:r>
          </a:p>
          <a:p>
            <a:pPr marL="742950" lvl="1" indent="-285750">
              <a:buFont typeface="Calibri" panose="020F0502020204030204" pitchFamily="34" charset="0"/>
              <a:buChar char=" "/>
            </a:pPr>
            <a:r>
              <a:rPr lang="en-US" dirty="0"/>
              <a:t>Not scalable over large networks.</a:t>
            </a:r>
          </a:p>
        </p:txBody>
      </p:sp>
      <p:pic>
        <p:nvPicPr>
          <p:cNvPr id="45" name="Graphic 44" descr="Woman with ribbon on hair">
            <a:extLst>
              <a:ext uri="{FF2B5EF4-FFF2-40B4-BE49-F238E27FC236}">
                <a16:creationId xmlns:a16="http://schemas.microsoft.com/office/drawing/2014/main" id="{2B6FBC01-D0CF-4B5B-B3FF-6515D57B15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60625" y="2279598"/>
            <a:ext cx="896977" cy="1699917"/>
          </a:xfrm>
          <a:prstGeom prst="rect">
            <a:avLst/>
          </a:prstGeom>
        </p:spPr>
      </p:pic>
      <p:cxnSp>
        <p:nvCxnSpPr>
          <p:cNvPr id="50" name="直接箭头连接符 10">
            <a:extLst>
              <a:ext uri="{FF2B5EF4-FFF2-40B4-BE49-F238E27FC236}">
                <a16:creationId xmlns:a16="http://schemas.microsoft.com/office/drawing/2014/main" id="{8D14A9E6-775C-4E3D-A48E-31CB9F7D1D3E}"/>
              </a:ext>
            </a:extLst>
          </p:cNvPr>
          <p:cNvCxnSpPr/>
          <p:nvPr/>
        </p:nvCxnSpPr>
        <p:spPr bwMode="auto">
          <a:xfrm flipV="1">
            <a:off x="7967547" y="4388709"/>
            <a:ext cx="2420780" cy="38649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13">
            <a:extLst>
              <a:ext uri="{FF2B5EF4-FFF2-40B4-BE49-F238E27FC236}">
                <a16:creationId xmlns:a16="http://schemas.microsoft.com/office/drawing/2014/main" id="{143C1E60-773A-4249-AB31-D999BD3BB7A4}"/>
              </a:ext>
            </a:extLst>
          </p:cNvPr>
          <p:cNvCxnSpPr/>
          <p:nvPr/>
        </p:nvCxnSpPr>
        <p:spPr bwMode="auto">
          <a:xfrm flipV="1">
            <a:off x="7671125" y="3937686"/>
            <a:ext cx="932763" cy="47945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1526D0-EB59-4845-980B-B8413133DC2F}"/>
              </a:ext>
            </a:extLst>
          </p:cNvPr>
          <p:cNvSpPr txBox="1"/>
          <p:nvPr/>
        </p:nvSpPr>
        <p:spPr>
          <a:xfrm>
            <a:off x="6702830" y="5317524"/>
            <a:ext cx="4877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Calibri" panose="020F0502020204030204" pitchFamily="34" charset="0"/>
              <a:buChar char=" "/>
            </a:pPr>
            <a:r>
              <a:rPr lang="en-US" dirty="0"/>
              <a:t>Source of a massive amount of data</a:t>
            </a:r>
          </a:p>
          <a:p>
            <a:pPr marL="742950" lvl="1" indent="-285750">
              <a:buFont typeface="Calibri" panose="020F0502020204030204" pitchFamily="34" charset="0"/>
              <a:buChar char=" "/>
            </a:pPr>
            <a:r>
              <a:rPr lang="en-US" dirty="0"/>
              <a:t>Re-using same hardware and spectrum</a:t>
            </a:r>
          </a:p>
          <a:p>
            <a:pPr marL="742950" lvl="1" indent="-285750">
              <a:buFont typeface="Calibri" panose="020F0502020204030204" pitchFamily="34" charset="0"/>
              <a:buChar char=" "/>
            </a:pPr>
            <a:r>
              <a:rPr lang="en-US" dirty="0"/>
              <a:t>Extra processing required to acquire multi-dimensional data</a:t>
            </a:r>
          </a:p>
        </p:txBody>
      </p:sp>
      <p:pic>
        <p:nvPicPr>
          <p:cNvPr id="5" name="Graphic 4" descr="Smiling face outline with solid fill">
            <a:extLst>
              <a:ext uri="{FF2B5EF4-FFF2-40B4-BE49-F238E27FC236}">
                <a16:creationId xmlns:a16="http://schemas.microsoft.com/office/drawing/2014/main" id="{B299F0B2-ADEC-04C5-A5AD-EC0703433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74330" y="5684238"/>
            <a:ext cx="231076" cy="231076"/>
          </a:xfrm>
          <a:prstGeom prst="rect">
            <a:avLst/>
          </a:prstGeom>
        </p:spPr>
      </p:pic>
      <p:pic>
        <p:nvPicPr>
          <p:cNvPr id="9" name="Graphic 8" descr="Sad face outline with solid fill">
            <a:extLst>
              <a:ext uri="{FF2B5EF4-FFF2-40B4-BE49-F238E27FC236}">
                <a16:creationId xmlns:a16="http://schemas.microsoft.com/office/drawing/2014/main" id="{615F9604-B323-2EC3-676F-479EA84B2D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74330" y="5963032"/>
            <a:ext cx="231076" cy="231076"/>
          </a:xfrm>
          <a:prstGeom prst="rect">
            <a:avLst/>
          </a:prstGeom>
        </p:spPr>
      </p:pic>
      <p:pic>
        <p:nvPicPr>
          <p:cNvPr id="11" name="Graphic 10" descr="Sad face outline with solid fill">
            <a:extLst>
              <a:ext uri="{FF2B5EF4-FFF2-40B4-BE49-F238E27FC236}">
                <a16:creationId xmlns:a16="http://schemas.microsoft.com/office/drawing/2014/main" id="{D91110B4-36CE-3C7D-C9FB-641E578F96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782" y="6206554"/>
            <a:ext cx="231076" cy="231076"/>
          </a:xfrm>
          <a:prstGeom prst="rect">
            <a:avLst/>
          </a:prstGeom>
        </p:spPr>
      </p:pic>
      <p:pic>
        <p:nvPicPr>
          <p:cNvPr id="13" name="Graphic 12" descr="Smiling face outline with solid fill">
            <a:extLst>
              <a:ext uri="{FF2B5EF4-FFF2-40B4-BE49-F238E27FC236}">
                <a16:creationId xmlns:a16="http://schemas.microsoft.com/office/drawing/2014/main" id="{DF4A3774-30B6-999C-6B1B-BFAE40A43A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74330" y="5399317"/>
            <a:ext cx="231076" cy="231076"/>
          </a:xfrm>
          <a:prstGeom prst="rect">
            <a:avLst/>
          </a:prstGeom>
        </p:spPr>
      </p:pic>
      <p:pic>
        <p:nvPicPr>
          <p:cNvPr id="16" name="Graphic 15" descr="Sad face outline with solid fill">
            <a:extLst>
              <a:ext uri="{FF2B5EF4-FFF2-40B4-BE49-F238E27FC236}">
                <a16:creationId xmlns:a16="http://schemas.microsoft.com/office/drawing/2014/main" id="{6290E524-F562-A32E-E158-B7B523E8DE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782" y="5646501"/>
            <a:ext cx="231076" cy="231076"/>
          </a:xfrm>
          <a:prstGeom prst="rect">
            <a:avLst/>
          </a:prstGeom>
        </p:spPr>
      </p:pic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DC2F298C-D874-BAAD-6C3B-0AC98DABD5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1782" y="5400454"/>
            <a:ext cx="231076" cy="2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528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0.1537"/>
  <p:tag name="LATEXADDIN" val="\documentclass{article}&#10;\usepackage{amsmath}&#10;\pagestyle{empty}&#10;\begin{document}&#10;&#10;&#10;$T_s = 1/1.76$\,ns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1.7361"/>
  <p:tag name="LATEXADDIN" val="\documentclass{article}&#10;\usepackage{amsmath}&#10;\pagestyle{empty}&#10;\begin{document}&#10;&#10;&#10;$S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4.7357"/>
  <p:tag name="LATEXADDIN" val="\documentclass{article}&#10;\usepackage{amsmath}&#10;\pagestyle{empty}&#10;\begin{document}&#10;&#10;&#10;$S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1.7361"/>
  <p:tag name="LATEXADDIN" val="\documentclass{article}&#10;\usepackage{amsmath}&#10;\pagestyle{empty}&#10;\begin{document}&#10;&#10;&#10;$S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4.7357"/>
  <p:tag name="LATEXADDIN" val="\documentclass{article}&#10;\usepackage{amsmath}&#10;\pagestyle{empty}&#10;\begin{document}&#10;&#10;&#10;$S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Nist_templa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3968"/>
      </a:accent1>
      <a:accent2>
        <a:srgbClr val="5D8B72"/>
      </a:accent2>
      <a:accent3>
        <a:srgbClr val="B9491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CFA99B3A-8B5D-4390-899C-CEA0848475AB}" vid="{AE162351-ECE8-47B1-AC14-7D1C124F2C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1906</TotalTime>
  <Words>4906</Words>
  <Application>Microsoft Office PowerPoint</Application>
  <PresentationFormat>Widescreen</PresentationFormat>
  <Paragraphs>717</Paragraphs>
  <Slides>46</Slides>
  <Notes>23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맑은 고딕</vt:lpstr>
      <vt:lpstr>맑은 고딕</vt:lpstr>
      <vt:lpstr>Arial</vt:lpstr>
      <vt:lpstr>Calibri</vt:lpstr>
      <vt:lpstr>Calibri Light</vt:lpstr>
      <vt:lpstr>Cambria Math</vt:lpstr>
      <vt:lpstr>Consolas</vt:lpstr>
      <vt:lpstr>Google Sans</vt:lpstr>
      <vt:lpstr>Wingdings</vt:lpstr>
      <vt:lpstr>Office Theme</vt:lpstr>
      <vt:lpstr>Digital-twin-enabled 6G: Depth Map Estimation in mmWave systems</vt:lpstr>
      <vt:lpstr>Wireless sensing using communication devices</vt:lpstr>
      <vt:lpstr>Integrated sensing and communication (ISAC) </vt:lpstr>
      <vt:lpstr>ISAC applications in 6G networks</vt:lpstr>
      <vt:lpstr>Communication waves to see the physical world</vt:lpstr>
      <vt:lpstr>Communication waves to create a digital twin</vt:lpstr>
      <vt:lpstr>Physical solutions in the digital twin</vt:lpstr>
      <vt:lpstr>Example: beam selection at millimeter wave</vt:lpstr>
      <vt:lpstr>Acquiring multi-dimensional information</vt:lpstr>
      <vt:lpstr>Sensor data to design AI/ML models</vt:lpstr>
      <vt:lpstr>PowerPoint Presentation</vt:lpstr>
      <vt:lpstr>Measurement Environment</vt:lpstr>
      <vt:lpstr>Measurement System &amp; Data Collection</vt:lpstr>
      <vt:lpstr>PowerPoint Presentation</vt:lpstr>
      <vt:lpstr>Depth Map estimation using mm-wave+ML</vt:lpstr>
      <vt:lpstr>MIMO channel impulse response</vt:lpstr>
      <vt:lpstr>Training the model</vt:lpstr>
      <vt:lpstr>Evaluation of the model</vt:lpstr>
      <vt:lpstr>Evaluation metric: Chamfer Distance</vt:lpstr>
      <vt:lpstr>PowerPoint Presentation</vt:lpstr>
      <vt:lpstr>Dataset</vt:lpstr>
      <vt:lpstr>RF data file format</vt:lpstr>
      <vt:lpstr>Lidar file format</vt:lpstr>
      <vt:lpstr>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Digital-twin-enabled 6G: Depth Map Estimation in 6G mmWave systems</dc:title>
  <dc:creator>Blandino, Steve (IntlAssoc)</dc:creator>
  <cp:lastModifiedBy>Blandino, Steve (IntlAssoc)</cp:lastModifiedBy>
  <cp:revision>10</cp:revision>
  <dcterms:created xsi:type="dcterms:W3CDTF">2023-05-04T19:15:21Z</dcterms:created>
  <dcterms:modified xsi:type="dcterms:W3CDTF">2023-05-23T18:54:19Z</dcterms:modified>
</cp:coreProperties>
</file>